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26"/>
  </p:notesMasterIdLst>
  <p:sldIdLst>
    <p:sldId id="282" r:id="rId2"/>
    <p:sldId id="285" r:id="rId3"/>
    <p:sldId id="284" r:id="rId4"/>
    <p:sldId id="288" r:id="rId5"/>
    <p:sldId id="287" r:id="rId6"/>
    <p:sldId id="258" r:id="rId7"/>
    <p:sldId id="262" r:id="rId8"/>
    <p:sldId id="263" r:id="rId9"/>
    <p:sldId id="266" r:id="rId10"/>
    <p:sldId id="264" r:id="rId11"/>
    <p:sldId id="265" r:id="rId12"/>
    <p:sldId id="267" r:id="rId13"/>
    <p:sldId id="268" r:id="rId14"/>
    <p:sldId id="269" r:id="rId15"/>
    <p:sldId id="270" r:id="rId16"/>
    <p:sldId id="271" r:id="rId17"/>
    <p:sldId id="275" r:id="rId18"/>
    <p:sldId id="276" r:id="rId19"/>
    <p:sldId id="272" r:id="rId20"/>
    <p:sldId id="273" r:id="rId21"/>
    <p:sldId id="274" r:id="rId22"/>
    <p:sldId id="277" r:id="rId23"/>
    <p:sldId id="281"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p:clrMru>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559" autoAdjust="0"/>
    <p:restoredTop sz="94667" autoAdjust="0"/>
  </p:normalViewPr>
  <p:slideViewPr>
    <p:cSldViewPr>
      <p:cViewPr varScale="1">
        <p:scale>
          <a:sx n="75" d="100"/>
          <a:sy n="75" d="100"/>
        </p:scale>
        <p:origin x="-11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697833-A100-4554-B08C-B8FFAF964501}" type="datetimeFigureOut">
              <a:rPr lang="en-US" smtClean="0"/>
              <a:pPr/>
              <a:t>5/4/2009</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BE7FF8-8A0F-4A74-A318-FD748E8399D1}" type="slidenum">
              <a:rPr lang="en-MY" smtClean="0"/>
              <a:pPr/>
              <a:t>‹#›</a:t>
            </a:fld>
            <a:endParaRPr lang="en-MY"/>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dirty="0"/>
          </a:p>
        </p:txBody>
      </p:sp>
      <p:sp>
        <p:nvSpPr>
          <p:cNvPr id="4" name="Slide Number Placeholder 3"/>
          <p:cNvSpPr>
            <a:spLocks noGrp="1"/>
          </p:cNvSpPr>
          <p:nvPr>
            <p:ph type="sldNum" sz="quarter" idx="10"/>
          </p:nvPr>
        </p:nvSpPr>
        <p:spPr/>
        <p:txBody>
          <a:bodyPr/>
          <a:lstStyle/>
          <a:p>
            <a:fld id="{E5BE7FF8-8A0F-4A74-A318-FD748E8399D1}" type="slidenum">
              <a:rPr lang="en-MY" smtClean="0"/>
              <a:pPr/>
              <a:t>4</a:t>
            </a:fld>
            <a:endParaRPr lang="en-MY"/>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496E96A-A0FA-4814-989A-4F560FC0E0EA}" type="datetimeFigureOut">
              <a:rPr lang="en-US" smtClean="0"/>
              <a:pPr/>
              <a:t>5/4/2009</a:t>
            </a:fld>
            <a:endParaRPr lang="en-MY"/>
          </a:p>
        </p:txBody>
      </p:sp>
      <p:sp>
        <p:nvSpPr>
          <p:cNvPr id="19" name="Footer Placeholder 18"/>
          <p:cNvSpPr>
            <a:spLocks noGrp="1"/>
          </p:cNvSpPr>
          <p:nvPr>
            <p:ph type="ftr" sz="quarter" idx="11"/>
          </p:nvPr>
        </p:nvSpPr>
        <p:spPr/>
        <p:txBody>
          <a:bodyPr/>
          <a:lstStyle/>
          <a:p>
            <a:endParaRPr lang="en-MY"/>
          </a:p>
        </p:txBody>
      </p:sp>
      <p:sp>
        <p:nvSpPr>
          <p:cNvPr id="27" name="Slide Number Placeholder 26"/>
          <p:cNvSpPr>
            <a:spLocks noGrp="1"/>
          </p:cNvSpPr>
          <p:nvPr>
            <p:ph type="sldNum" sz="quarter" idx="12"/>
          </p:nvPr>
        </p:nvSpPr>
        <p:spPr/>
        <p:txBody>
          <a:bodyPr/>
          <a:lstStyle/>
          <a:p>
            <a:fld id="{AE815CD5-3C18-4A5F-B468-D456A5B1CDA5}" type="slidenum">
              <a:rPr lang="en-MY" smtClean="0"/>
              <a:pPr/>
              <a:t>‹#›</a:t>
            </a:fld>
            <a:endParaRPr lang="en-MY"/>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96E96A-A0FA-4814-989A-4F560FC0E0EA}" type="datetimeFigureOut">
              <a:rPr lang="en-US" smtClean="0"/>
              <a:pPr/>
              <a:t>5/4/2009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AE815CD5-3C18-4A5F-B468-D456A5B1CDA5}" type="slidenum">
              <a:rPr lang="en-MY" smtClean="0"/>
              <a:pPr/>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96E96A-A0FA-4814-989A-4F560FC0E0EA}" type="datetimeFigureOut">
              <a:rPr lang="en-US" smtClean="0"/>
              <a:pPr/>
              <a:t>5/4/2009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AE815CD5-3C18-4A5F-B468-D456A5B1CDA5}" type="slidenum">
              <a:rPr lang="en-MY" smtClean="0"/>
              <a:pPr/>
              <a:t>‹#›</a:t>
            </a:fld>
            <a:endParaRPr lang="en-M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96E96A-A0FA-4814-989A-4F560FC0E0EA}" type="datetimeFigureOut">
              <a:rPr lang="en-US" smtClean="0"/>
              <a:pPr/>
              <a:t>5/4/2009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AE815CD5-3C18-4A5F-B468-D456A5B1CDA5}" type="slidenum">
              <a:rPr lang="en-MY" smtClean="0"/>
              <a:pPr/>
              <a:t>‹#›</a:t>
            </a:fld>
            <a:endParaRPr lang="en-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96E96A-A0FA-4814-989A-4F560FC0E0EA}" type="datetimeFigureOut">
              <a:rPr lang="en-US" smtClean="0"/>
              <a:pPr/>
              <a:t>5/4/2009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AE815CD5-3C18-4A5F-B468-D456A5B1CDA5}" type="slidenum">
              <a:rPr lang="en-MY" smtClean="0"/>
              <a:pPr/>
              <a:t>‹#›</a:t>
            </a:fld>
            <a:endParaRPr lang="en-MY"/>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96E96A-A0FA-4814-989A-4F560FC0E0EA}" type="datetimeFigureOut">
              <a:rPr lang="en-US" smtClean="0"/>
              <a:pPr/>
              <a:t>5/4/2009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AE815CD5-3C18-4A5F-B468-D456A5B1CDA5}" type="slidenum">
              <a:rPr lang="en-MY" smtClean="0"/>
              <a:pPr/>
              <a:t>‹#›</a:t>
            </a:fld>
            <a:endParaRPr lang="en-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496E96A-A0FA-4814-989A-4F560FC0E0EA}" type="datetimeFigureOut">
              <a:rPr lang="en-US" smtClean="0"/>
              <a:pPr/>
              <a:t>5/4/2009</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AE815CD5-3C18-4A5F-B468-D456A5B1CDA5}" type="slidenum">
              <a:rPr lang="en-MY" smtClean="0"/>
              <a:pPr/>
              <a:t>‹#›</a:t>
            </a:fld>
            <a:endParaRPr lang="en-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496E96A-A0FA-4814-989A-4F560FC0E0EA}" type="datetimeFigureOut">
              <a:rPr lang="en-US" smtClean="0"/>
              <a:pPr/>
              <a:t>5/4/2009</a:t>
            </a:fld>
            <a:endParaRPr lang="en-MY"/>
          </a:p>
        </p:txBody>
      </p:sp>
      <p:sp>
        <p:nvSpPr>
          <p:cNvPr id="8" name="Slide Number Placeholder 7"/>
          <p:cNvSpPr>
            <a:spLocks noGrp="1"/>
          </p:cNvSpPr>
          <p:nvPr>
            <p:ph type="sldNum" sz="quarter" idx="11"/>
          </p:nvPr>
        </p:nvSpPr>
        <p:spPr/>
        <p:txBody>
          <a:bodyPr/>
          <a:lstStyle/>
          <a:p>
            <a:fld id="{AE815CD5-3C18-4A5F-B468-D456A5B1CDA5}" type="slidenum">
              <a:rPr lang="en-MY" smtClean="0"/>
              <a:pPr/>
              <a:t>‹#›</a:t>
            </a:fld>
            <a:endParaRPr lang="en-MY"/>
          </a:p>
        </p:txBody>
      </p:sp>
      <p:sp>
        <p:nvSpPr>
          <p:cNvPr id="9" name="Footer Placeholder 8"/>
          <p:cNvSpPr>
            <a:spLocks noGrp="1"/>
          </p:cNvSpPr>
          <p:nvPr>
            <p:ph type="ftr" sz="quarter" idx="12"/>
          </p:nvPr>
        </p:nvSpPr>
        <p:spPr/>
        <p:txBody>
          <a:bodyPr/>
          <a:lstStyle/>
          <a:p>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6E96A-A0FA-4814-989A-4F560FC0E0EA}" type="datetimeFigureOut">
              <a:rPr lang="en-US" smtClean="0"/>
              <a:pPr/>
              <a:t>5/4/2009</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AE815CD5-3C18-4A5F-B468-D456A5B1CDA5}" type="slidenum">
              <a:rPr lang="en-MY" smtClean="0"/>
              <a:pPr/>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96E96A-A0FA-4814-989A-4F560FC0E0EA}" type="datetimeFigureOut">
              <a:rPr lang="en-US" smtClean="0"/>
              <a:pPr/>
              <a:t>5/4/2009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a:xfrm>
            <a:off x="8156448" y="6422064"/>
            <a:ext cx="762000" cy="365125"/>
          </a:xfrm>
        </p:spPr>
        <p:txBody>
          <a:bodyPr/>
          <a:lstStyle/>
          <a:p>
            <a:fld id="{AE815CD5-3C18-4A5F-B468-D456A5B1CDA5}" type="slidenum">
              <a:rPr lang="en-MY" smtClean="0"/>
              <a:pPr/>
              <a:t>‹#›</a:t>
            </a:fld>
            <a:endParaRPr lang="en-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E496E96A-A0FA-4814-989A-4F560FC0E0EA}" type="datetimeFigureOut">
              <a:rPr lang="en-US" smtClean="0"/>
              <a:pPr/>
              <a:t>5/4/2009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AE815CD5-3C18-4A5F-B468-D456A5B1CDA5}" type="slidenum">
              <a:rPr lang="en-MY" smtClean="0"/>
              <a:pPr/>
              <a:t>‹#›</a:t>
            </a:fld>
            <a:endParaRPr lang="en-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E496E96A-A0FA-4814-989A-4F560FC0E0EA}" type="datetimeFigureOut">
              <a:rPr lang="en-US" smtClean="0"/>
              <a:pPr/>
              <a:t>5/4/2009</a:t>
            </a:fld>
            <a:endParaRPr lang="en-MY"/>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MY"/>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E815CD5-3C18-4A5F-B468-D456A5B1CDA5}" type="slidenum">
              <a:rPr lang="en-MY" smtClean="0"/>
              <a:pPr/>
              <a:t>‹#›</a:t>
            </a:fld>
            <a:endParaRPr lang="en-MY"/>
          </a:p>
        </p:txBody>
      </p:sp>
    </p:spTree>
  </p:cSld>
  <p:clrMap bg1="dk1" tx1="lt1" bg2="dk2" tx2="lt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gif"/><Relationship Id="rId1" Type="http://schemas.openxmlformats.org/officeDocument/2006/relationships/slideLayout" Target="../slideLayouts/slideLayout2.xml"/><Relationship Id="rId4" Type="http://schemas.openxmlformats.org/officeDocument/2006/relationships/hyperlink" Target="http://www.ehow.com/"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hyperlink" Target="mailto:salasiah@usm.my" TargetMode="External"/><Relationship Id="rId4" Type="http://schemas.openxmlformats.org/officeDocument/2006/relationships/hyperlink" Target="mailto:hibaqusay@yahoo.com"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1928802"/>
            <a:ext cx="6480048" cy="1500198"/>
          </a:xfrm>
        </p:spPr>
        <p:txBody>
          <a:bodyPr>
            <a:normAutofit fontScale="90000"/>
          </a:bodyPr>
          <a:lstStyle/>
          <a:p>
            <a:r>
              <a:rPr lang="en-MY" dirty="0" smtClean="0"/>
              <a:t>One thing you can do…</a:t>
            </a:r>
            <a:br>
              <a:rPr lang="en-MY" dirty="0" smtClean="0"/>
            </a:br>
            <a:r>
              <a:rPr lang="en-MY" dirty="0" smtClean="0"/>
              <a:t>compliment someone.</a:t>
            </a:r>
            <a:br>
              <a:rPr lang="en-MY" dirty="0" smtClean="0"/>
            </a:br>
            <a:endParaRPr lang="en-MY" dirty="0"/>
          </a:p>
        </p:txBody>
      </p:sp>
      <p:pic>
        <p:nvPicPr>
          <p:cNvPr id="4" name="Picture 3" descr="compliments"/>
          <p:cNvPicPr>
            <a:picLocks noChangeAspect="1" noChangeArrowheads="1"/>
          </p:cNvPicPr>
          <p:nvPr/>
        </p:nvPicPr>
        <p:blipFill>
          <a:blip r:embed="rId2"/>
          <a:srcRect/>
          <a:stretch>
            <a:fillRect/>
          </a:stretch>
        </p:blipFill>
        <p:spPr bwMode="auto">
          <a:xfrm>
            <a:off x="6715140" y="3571876"/>
            <a:ext cx="2057400" cy="27432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6" name="Picture 5" descr="img05.jpg"/>
          <p:cNvPicPr>
            <a:picLocks noChangeAspect="1"/>
          </p:cNvPicPr>
          <p:nvPr/>
        </p:nvPicPr>
        <p:blipFill>
          <a:blip r:embed="rId3"/>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3" presetClass="entr" presetSubtype="1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84" y="274638"/>
            <a:ext cx="5072098" cy="1143000"/>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Subjects  (Iraqis)</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1214414" y="1357298"/>
            <a:ext cx="7472386" cy="4662502"/>
          </a:xfrm>
        </p:spPr>
        <p:txBody>
          <a:bodyPr>
            <a:normAutofit fontScale="92500" lnSpcReduction="10000"/>
          </a:bodyPr>
          <a:lstStyle/>
          <a:p>
            <a:r>
              <a:rPr lang="en-GB" dirty="0" smtClean="0"/>
              <a:t>25 Iraqis served as the subjects for this study</a:t>
            </a:r>
          </a:p>
          <a:p>
            <a:r>
              <a:rPr lang="en-GB" dirty="0" smtClean="0"/>
              <a:t>The whole group consists of males, aged between 25 and 39</a:t>
            </a:r>
          </a:p>
          <a:p>
            <a:r>
              <a:rPr lang="en-GB" dirty="0" smtClean="0"/>
              <a:t>They all are Iraqi native speakers of Arabic.</a:t>
            </a:r>
          </a:p>
          <a:p>
            <a:r>
              <a:rPr lang="en-GB" dirty="0" smtClean="0"/>
              <a:t>They all had studied English for 12 years in government schools in Iraq before joining the university.</a:t>
            </a:r>
          </a:p>
          <a:p>
            <a:r>
              <a:rPr lang="en-GB" dirty="0" smtClean="0"/>
              <a:t>None of the them have ever travelled to any English-speaking country other than Malaysia.</a:t>
            </a:r>
            <a:endParaRPr lang="en-MY" dirty="0" smtClean="0"/>
          </a:p>
          <a:p>
            <a:endParaRPr lang="en-MY"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7"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786" y="1600200"/>
            <a:ext cx="7901014" cy="4525963"/>
          </a:xfrm>
        </p:spPr>
        <p:txBody>
          <a:bodyPr>
            <a:normAutofit fontScale="92500" lnSpcReduction="20000"/>
          </a:bodyPr>
          <a:lstStyle/>
          <a:p>
            <a:r>
              <a:rPr lang="en-GB" dirty="0" smtClean="0"/>
              <a:t>The subjects are confined to postgraduates at </a:t>
            </a:r>
            <a:r>
              <a:rPr lang="en-GB" dirty="0" err="1" smtClean="0"/>
              <a:t>Universiti</a:t>
            </a:r>
            <a:r>
              <a:rPr lang="en-GB" dirty="0" smtClean="0"/>
              <a:t> </a:t>
            </a:r>
            <a:r>
              <a:rPr lang="en-GB" dirty="0" err="1" smtClean="0"/>
              <a:t>Sains</a:t>
            </a:r>
            <a:r>
              <a:rPr lang="en-GB" dirty="0" smtClean="0"/>
              <a:t> Malaysia (USM), both master and doctoral degree for the year 2007/2008. </a:t>
            </a:r>
          </a:p>
          <a:p>
            <a:r>
              <a:rPr lang="en-GB" dirty="0" smtClean="0"/>
              <a:t>For the sake of homogeneity, the subjects are confined to both pure science and applied science field of studies.</a:t>
            </a:r>
          </a:p>
          <a:p>
            <a:r>
              <a:rPr lang="en-GB" dirty="0" smtClean="0"/>
              <a:t>The subjects have been staying in Malaysia for a period of time between 6 months to one year. </a:t>
            </a:r>
          </a:p>
          <a:p>
            <a:r>
              <a:rPr lang="en-GB" dirty="0" smtClean="0"/>
              <a:t>They are pursuing studies in a subject not related to languages or linguistics. </a:t>
            </a:r>
            <a:endParaRPr lang="en-MY" dirty="0" smtClean="0"/>
          </a:p>
          <a:p>
            <a:pPr>
              <a:buNone/>
            </a:pPr>
            <a:endParaRPr lang="en-GB" dirty="0" smtClean="0"/>
          </a:p>
          <a:p>
            <a:endParaRPr lang="en-MY"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16" y="142852"/>
            <a:ext cx="2943220" cy="654032"/>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Instrument </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914400" y="857232"/>
            <a:ext cx="7772400" cy="5162568"/>
          </a:xfrm>
        </p:spPr>
        <p:txBody>
          <a:bodyPr>
            <a:noAutofit/>
          </a:bodyPr>
          <a:lstStyle/>
          <a:p>
            <a:r>
              <a:rPr lang="en-US" sz="2800" dirty="0" smtClean="0"/>
              <a:t>The data for this study will come from participant compliments response on a Discourse Completion Test (DCT</a:t>
            </a:r>
            <a:r>
              <a:rPr lang="en-US" sz="2800" dirty="0" smtClean="0"/>
              <a:t>),</a:t>
            </a:r>
            <a:r>
              <a:rPr lang="en-US" sz="2800" dirty="0" smtClean="0"/>
              <a:t> </a:t>
            </a:r>
            <a:r>
              <a:rPr lang="en-US" sz="2800" dirty="0" smtClean="0"/>
              <a:t>which was used in study by Zhang (2008</a:t>
            </a:r>
            <a:r>
              <a:rPr lang="en-US" sz="2800" dirty="0" smtClean="0"/>
              <a:t>)</a:t>
            </a:r>
            <a:r>
              <a:rPr lang="en-US" sz="2800" dirty="0" smtClean="0"/>
              <a:t>. </a:t>
            </a:r>
            <a:endParaRPr lang="en-US" sz="2800" dirty="0" smtClean="0"/>
          </a:p>
          <a:p>
            <a:endParaRPr lang="en-US" sz="2800" dirty="0" smtClean="0"/>
          </a:p>
          <a:p>
            <a:r>
              <a:rPr lang="en-US" sz="2800" dirty="0" smtClean="0"/>
              <a:t>Subjects are provided with situations and are then asked to supply what they would say in them.</a:t>
            </a:r>
            <a:endParaRPr lang="en-MY" sz="2800" dirty="0" smtClean="0"/>
          </a:p>
          <a:p>
            <a:endParaRPr lang="en-US" sz="2800" dirty="0" smtClean="0"/>
          </a:p>
          <a:p>
            <a:r>
              <a:rPr lang="en-US" sz="2800" dirty="0" smtClean="0"/>
              <a:t>four situational settings relating to four different topics were employed: ability, appearance, character and possession: </a:t>
            </a:r>
            <a:endParaRPr lang="en-MY" sz="2800" dirty="0" smtClean="0"/>
          </a:p>
          <a:p>
            <a:endParaRPr lang="en-MY" sz="2800"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0166" y="274638"/>
            <a:ext cx="7015186" cy="582594"/>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Discourse Completion Test (DCT)</a:t>
            </a:r>
            <a:endParaRPr lang="en-MY"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1071538" y="1357298"/>
            <a:ext cx="7615262" cy="4525963"/>
          </a:xfrm>
        </p:spPr>
        <p:txBody>
          <a:bodyPr>
            <a:normAutofit fontScale="55000" lnSpcReduction="20000"/>
          </a:bodyPr>
          <a:lstStyle/>
          <a:p>
            <a:pPr marL="514350" lvl="0" indent="-514350">
              <a:buFont typeface="+mj-lt"/>
              <a:buAutoNum type="arabicPeriod"/>
            </a:pPr>
            <a:r>
              <a:rPr lang="en-US" dirty="0" smtClean="0"/>
              <a:t>You have just finished presenting your research paper. At the end of the class (when you were just leaving the classroom), one of your classmates say: “You did an excellent job! I really enjoyed your presentation”. </a:t>
            </a:r>
          </a:p>
          <a:p>
            <a:pPr marL="514350" lvl="0" indent="-514350">
              <a:buFont typeface="+mj-lt"/>
              <a:buAutoNum type="arabicPeriod"/>
            </a:pPr>
            <a:endParaRPr lang="en-MY" dirty="0" smtClean="0"/>
          </a:p>
          <a:p>
            <a:pPr marL="514350" lvl="0" indent="-514350">
              <a:buFont typeface="+mj-lt"/>
              <a:buAutoNum type="arabicPeriod"/>
            </a:pPr>
            <a:r>
              <a:rPr lang="en-US" dirty="0" smtClean="0"/>
              <a:t>Your friends have organized a party to celebrate the end of the semester. You’ve dressed up for the party. As you arrive at the party one of your friends says: Hey, you look great! You’re really handsome/ beautiful today.”</a:t>
            </a:r>
            <a:endParaRPr lang="en-MY" dirty="0" smtClean="0"/>
          </a:p>
          <a:p>
            <a:pPr marL="514350" lvl="0" indent="-514350">
              <a:buFont typeface="+mj-lt"/>
              <a:buAutoNum type="arabicPeriod"/>
            </a:pPr>
            <a:endParaRPr lang="en-US" dirty="0" smtClean="0"/>
          </a:p>
          <a:p>
            <a:pPr marL="514350" lvl="0" indent="-514350">
              <a:buFont typeface="+mj-lt"/>
              <a:buAutoNum type="arabicPeriod"/>
            </a:pPr>
            <a:endParaRPr lang="en-US" dirty="0" smtClean="0"/>
          </a:p>
          <a:p>
            <a:pPr marL="514350" lvl="0" indent="-514350">
              <a:buFont typeface="+mj-lt"/>
              <a:buAutoNum type="arabicPeriod"/>
            </a:pPr>
            <a:r>
              <a:rPr lang="en-US" dirty="0" smtClean="0"/>
              <a:t>You have helped your friends (a couple) to look after their child for whole day at your place. When they come to pick up the child, they say: “Thank you! You’re really helpful, patient and caring.”</a:t>
            </a:r>
            <a:endParaRPr lang="en-MY" dirty="0" smtClean="0"/>
          </a:p>
          <a:p>
            <a:pPr marL="514350" lvl="0" indent="-514350">
              <a:buFont typeface="+mj-lt"/>
              <a:buAutoNum type="arabicPeriod"/>
            </a:pPr>
            <a:endParaRPr lang="en-US" dirty="0" smtClean="0"/>
          </a:p>
          <a:p>
            <a:pPr marL="514350" lvl="0" indent="-514350">
              <a:buFont typeface="+mj-lt"/>
              <a:buAutoNum type="arabicPeriod"/>
            </a:pPr>
            <a:r>
              <a:rPr lang="en-US" dirty="0" smtClean="0"/>
              <a:t>You have bought a new mobile phone. When you receive a call, your friend notices that your phone is a different one. Having looked at it and tried some functions, s/he says: “Wow, how smart! My mobile does not have such functions. It is really great!”</a:t>
            </a:r>
            <a:endParaRPr lang="en-MY" dirty="0" smtClean="0"/>
          </a:p>
          <a:p>
            <a:pPr>
              <a:buNone/>
            </a:pPr>
            <a:endParaRPr lang="en-MY" dirty="0" smtClean="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000"/>
                                        <p:tgtEl>
                                          <p:spTgt spid="3">
                                            <p:txEl>
                                              <p:pRg st="5" end="5"/>
                                            </p:txEl>
                                          </p:spTgt>
                                        </p:tgtEl>
                                      </p:cBhvr>
                                    </p:animEffect>
                                    <p:anim calcmode="lin" valueType="num">
                                      <p:cBhvr>
                                        <p:cTn id="2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1000"/>
                                        <p:tgtEl>
                                          <p:spTgt spid="3">
                                            <p:txEl>
                                              <p:pRg st="7" end="7"/>
                                            </p:txEl>
                                          </p:spTgt>
                                        </p:tgtEl>
                                      </p:cBhvr>
                                    </p:animEffect>
                                    <p:anim calcmode="lin" valueType="num">
                                      <p:cBhvr>
                                        <p:cTn id="3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8978" y="142852"/>
            <a:ext cx="3514724" cy="511156"/>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Coding scheme </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Content Placeholder 3"/>
          <p:cNvGraphicFramePr>
            <a:graphicFrameLocks noGrp="1"/>
          </p:cNvGraphicFramePr>
          <p:nvPr>
            <p:ph idx="1"/>
          </p:nvPr>
        </p:nvGraphicFramePr>
        <p:xfrm>
          <a:off x="1214414" y="1714488"/>
          <a:ext cx="7286676" cy="4876800"/>
        </p:xfrm>
        <a:graphic>
          <a:graphicData uri="http://schemas.openxmlformats.org/drawingml/2006/table">
            <a:tbl>
              <a:tblPr/>
              <a:tblGrid>
                <a:gridCol w="7286676"/>
              </a:tblGrid>
              <a:tr h="4662486">
                <a:tc>
                  <a:txBody>
                    <a:bodyPr/>
                    <a:lstStyle/>
                    <a:p>
                      <a:pPr algn="just">
                        <a:spcAft>
                          <a:spcPts val="0"/>
                        </a:spcAft>
                      </a:pPr>
                      <a:r>
                        <a:rPr lang="en-US" sz="1600" dirty="0">
                          <a:latin typeface="Times New Roman"/>
                          <a:ea typeface="Times New Roman"/>
                        </a:rPr>
                        <a:t>A. Agreement</a:t>
                      </a:r>
                      <a:endParaRPr lang="en-MY" sz="1600" dirty="0">
                        <a:latin typeface="Times New Roman"/>
                        <a:ea typeface="PMingLiU"/>
                      </a:endParaRPr>
                    </a:p>
                    <a:p>
                      <a:pPr algn="just">
                        <a:spcAft>
                          <a:spcPts val="0"/>
                        </a:spcAft>
                      </a:pPr>
                      <a:r>
                        <a:rPr lang="en-US" sz="1600" dirty="0">
                          <a:latin typeface="Times New Roman"/>
                          <a:ea typeface="Times New Roman"/>
                        </a:rPr>
                        <a:t>I. Acceptances</a:t>
                      </a:r>
                      <a:endParaRPr lang="en-MY" sz="1600" dirty="0">
                        <a:latin typeface="Times New Roman"/>
                        <a:ea typeface="PMingLiU"/>
                      </a:endParaRPr>
                    </a:p>
                    <a:p>
                      <a:pPr algn="just">
                        <a:spcAft>
                          <a:spcPts val="0"/>
                        </a:spcAft>
                      </a:pPr>
                      <a:r>
                        <a:rPr lang="en-US" sz="1600" dirty="0">
                          <a:latin typeface="Times New Roman"/>
                          <a:ea typeface="Times New Roman"/>
                        </a:rPr>
                        <a:t>1. Appreciation Token                                        Thanks; thank you; [smile]</a:t>
                      </a:r>
                      <a:endParaRPr lang="en-MY" sz="1600" dirty="0">
                        <a:latin typeface="Times New Roman"/>
                        <a:ea typeface="PMingLiU"/>
                      </a:endParaRPr>
                    </a:p>
                    <a:p>
                      <a:pPr algn="just">
                        <a:spcAft>
                          <a:spcPts val="0"/>
                        </a:spcAft>
                      </a:pPr>
                      <a:r>
                        <a:rPr lang="en-US" sz="1600" dirty="0">
                          <a:latin typeface="Times New Roman"/>
                          <a:ea typeface="Times New Roman"/>
                        </a:rPr>
                        <a:t>2. Comment Acceptance                                      Thanks, it’s my favorite too.</a:t>
                      </a:r>
                      <a:endParaRPr lang="en-MY" sz="1600" dirty="0">
                        <a:latin typeface="Times New Roman"/>
                        <a:ea typeface="PMingLiU"/>
                      </a:endParaRPr>
                    </a:p>
                    <a:p>
                      <a:pPr algn="just">
                        <a:spcAft>
                          <a:spcPts val="0"/>
                        </a:spcAft>
                      </a:pPr>
                      <a:r>
                        <a:rPr lang="en-US" sz="1600" dirty="0">
                          <a:latin typeface="Times New Roman"/>
                          <a:ea typeface="Times New Roman"/>
                        </a:rPr>
                        <a:t>3. Praise                                                                Upgrade Really brings out the blue in my eyes,</a:t>
                      </a:r>
                      <a:endParaRPr lang="en-MY" sz="1600" dirty="0">
                        <a:latin typeface="Times New Roman"/>
                        <a:ea typeface="PMingLiU"/>
                      </a:endParaRPr>
                    </a:p>
                    <a:p>
                      <a:pPr algn="just">
                        <a:spcAft>
                          <a:spcPts val="0"/>
                        </a:spcAft>
                      </a:pPr>
                      <a:r>
                        <a:rPr lang="en-US" sz="1600" dirty="0">
                          <a:latin typeface="Times New Roman"/>
                          <a:ea typeface="Times New Roman"/>
                        </a:rPr>
                        <a:t>                                                                               doesn’t it?</a:t>
                      </a:r>
                      <a:endParaRPr lang="en-MY" sz="1600" dirty="0">
                        <a:latin typeface="Times New Roman"/>
                        <a:ea typeface="PMingLiU"/>
                      </a:endParaRPr>
                    </a:p>
                    <a:p>
                      <a:pPr algn="just">
                        <a:spcAft>
                          <a:spcPts val="0"/>
                        </a:spcAft>
                      </a:pPr>
                      <a:r>
                        <a:rPr lang="en-US" sz="1600" dirty="0">
                          <a:latin typeface="Times New Roman"/>
                          <a:ea typeface="Times New Roman"/>
                        </a:rPr>
                        <a:t>II. Comment History                                             I bought it for the trip to .</a:t>
                      </a:r>
                      <a:endParaRPr lang="en-MY" sz="1600" dirty="0">
                        <a:latin typeface="Times New Roman"/>
                        <a:ea typeface="PMingLiU"/>
                      </a:endParaRPr>
                    </a:p>
                    <a:p>
                      <a:pPr algn="just">
                        <a:spcAft>
                          <a:spcPts val="0"/>
                        </a:spcAft>
                      </a:pPr>
                      <a:r>
                        <a:rPr lang="en-US" sz="1600" dirty="0">
                          <a:latin typeface="Times New Roman"/>
                          <a:ea typeface="Times New Roman"/>
                        </a:rPr>
                        <a:t>III. Transfers</a:t>
                      </a:r>
                      <a:endParaRPr lang="en-MY" sz="1600" dirty="0">
                        <a:latin typeface="Times New Roman"/>
                        <a:ea typeface="PMingLiU"/>
                      </a:endParaRPr>
                    </a:p>
                    <a:p>
                      <a:pPr algn="just">
                        <a:spcAft>
                          <a:spcPts val="0"/>
                        </a:spcAft>
                      </a:pPr>
                      <a:r>
                        <a:rPr lang="en-US" sz="1600" dirty="0">
                          <a:latin typeface="Times New Roman"/>
                          <a:ea typeface="Times New Roman"/>
                        </a:rPr>
                        <a:t>1. Reassignment                                                   My brother gave it to me.</a:t>
                      </a:r>
                      <a:endParaRPr lang="en-MY" sz="1600" dirty="0">
                        <a:latin typeface="Times New Roman"/>
                        <a:ea typeface="PMingLiU"/>
                      </a:endParaRPr>
                    </a:p>
                    <a:p>
                      <a:pPr algn="just">
                        <a:spcAft>
                          <a:spcPts val="0"/>
                        </a:spcAft>
                      </a:pPr>
                      <a:r>
                        <a:rPr lang="en-US" sz="1600" dirty="0">
                          <a:latin typeface="Times New Roman"/>
                          <a:ea typeface="Times New Roman"/>
                        </a:rPr>
                        <a:t>2. Return                                                               </a:t>
                      </a:r>
                      <a:r>
                        <a:rPr lang="en-US" sz="1600" dirty="0" err="1">
                          <a:latin typeface="Times New Roman"/>
                          <a:ea typeface="Times New Roman"/>
                        </a:rPr>
                        <a:t>So’s</a:t>
                      </a:r>
                      <a:r>
                        <a:rPr lang="en-US" sz="1600" dirty="0">
                          <a:latin typeface="Times New Roman"/>
                          <a:ea typeface="Times New Roman"/>
                        </a:rPr>
                        <a:t> yours.</a:t>
                      </a:r>
                      <a:endParaRPr lang="en-MY" sz="1600" dirty="0">
                        <a:latin typeface="Times New Roman"/>
                        <a:ea typeface="PMingLiU"/>
                      </a:endParaRPr>
                    </a:p>
                    <a:p>
                      <a:pPr algn="just">
                        <a:spcAft>
                          <a:spcPts val="0"/>
                        </a:spcAft>
                      </a:pPr>
                      <a:r>
                        <a:rPr lang="en-US" sz="1600" dirty="0">
                          <a:latin typeface="Times New Roman"/>
                          <a:ea typeface="Times New Roman"/>
                        </a:rPr>
                        <a:t>B. </a:t>
                      </a:r>
                      <a:r>
                        <a:rPr lang="en-US" sz="1600" dirty="0" err="1">
                          <a:latin typeface="Times New Roman"/>
                          <a:ea typeface="Times New Roman"/>
                        </a:rPr>
                        <a:t>Nonagreement</a:t>
                      </a:r>
                      <a:endParaRPr lang="en-MY" sz="1600" dirty="0">
                        <a:latin typeface="Times New Roman"/>
                        <a:ea typeface="PMingLiU"/>
                      </a:endParaRPr>
                    </a:p>
                    <a:p>
                      <a:pPr algn="just">
                        <a:spcAft>
                          <a:spcPts val="0"/>
                        </a:spcAft>
                      </a:pPr>
                      <a:r>
                        <a:rPr lang="en-US" sz="1600" dirty="0">
                          <a:latin typeface="Times New Roman"/>
                          <a:ea typeface="Times New Roman"/>
                        </a:rPr>
                        <a:t>I. Scale Down                                                       It’s really quite old.</a:t>
                      </a:r>
                      <a:endParaRPr lang="en-MY" sz="1600" dirty="0">
                        <a:latin typeface="Times New Roman"/>
                        <a:ea typeface="PMingLiU"/>
                      </a:endParaRPr>
                    </a:p>
                    <a:p>
                      <a:pPr algn="just">
                        <a:spcAft>
                          <a:spcPts val="0"/>
                        </a:spcAft>
                      </a:pPr>
                      <a:r>
                        <a:rPr lang="en-US" sz="1600" dirty="0">
                          <a:latin typeface="Times New Roman"/>
                          <a:ea typeface="Times New Roman"/>
                        </a:rPr>
                        <a:t>II. Question                                                          Do you really think so?</a:t>
                      </a:r>
                      <a:endParaRPr lang="en-MY" sz="1600" dirty="0">
                        <a:latin typeface="Times New Roman"/>
                        <a:ea typeface="PMingLiU"/>
                      </a:endParaRPr>
                    </a:p>
                    <a:p>
                      <a:pPr algn="just">
                        <a:spcAft>
                          <a:spcPts val="0"/>
                        </a:spcAft>
                      </a:pPr>
                      <a:r>
                        <a:rPr lang="en-US" sz="1600" dirty="0">
                          <a:latin typeface="Times New Roman"/>
                          <a:ea typeface="Times New Roman"/>
                        </a:rPr>
                        <a:t>III. </a:t>
                      </a:r>
                      <a:r>
                        <a:rPr lang="en-US" sz="1600" dirty="0" err="1">
                          <a:latin typeface="Times New Roman"/>
                          <a:ea typeface="Times New Roman"/>
                        </a:rPr>
                        <a:t>Nonacceptances</a:t>
                      </a:r>
                      <a:endParaRPr lang="en-MY" sz="1600" dirty="0">
                        <a:latin typeface="Times New Roman"/>
                        <a:ea typeface="PMingLiU"/>
                      </a:endParaRPr>
                    </a:p>
                    <a:p>
                      <a:pPr algn="just">
                        <a:spcAft>
                          <a:spcPts val="0"/>
                        </a:spcAft>
                      </a:pPr>
                      <a:r>
                        <a:rPr lang="en-US" sz="1600" dirty="0">
                          <a:latin typeface="Times New Roman"/>
                          <a:ea typeface="Times New Roman"/>
                        </a:rPr>
                        <a:t>1. Disagreement                                                   I hate it.</a:t>
                      </a:r>
                      <a:endParaRPr lang="en-MY" sz="1600" dirty="0">
                        <a:latin typeface="Times New Roman"/>
                        <a:ea typeface="PMingLiU"/>
                      </a:endParaRPr>
                    </a:p>
                    <a:p>
                      <a:pPr algn="just">
                        <a:spcAft>
                          <a:spcPts val="0"/>
                        </a:spcAft>
                      </a:pPr>
                      <a:r>
                        <a:rPr lang="en-US" sz="1600" dirty="0">
                          <a:latin typeface="Times New Roman"/>
                          <a:ea typeface="Times New Roman"/>
                        </a:rPr>
                        <a:t>2. Qualification                                                    It’s all right, but Len’s is nicer.</a:t>
                      </a:r>
                      <a:endParaRPr lang="en-MY" sz="1600" dirty="0">
                        <a:latin typeface="Times New Roman"/>
                        <a:ea typeface="PMingLiU"/>
                      </a:endParaRPr>
                    </a:p>
                    <a:p>
                      <a:pPr algn="just">
                        <a:spcAft>
                          <a:spcPts val="0"/>
                        </a:spcAft>
                      </a:pPr>
                      <a:r>
                        <a:rPr lang="en-US" sz="1600" dirty="0">
                          <a:latin typeface="Times New Roman"/>
                          <a:ea typeface="Times New Roman"/>
                        </a:rPr>
                        <a:t>IV. No Acknowledgement                                   [silence]</a:t>
                      </a:r>
                      <a:endParaRPr lang="en-MY" sz="1600" dirty="0">
                        <a:latin typeface="Times New Roman"/>
                        <a:ea typeface="PMingLiU"/>
                      </a:endParaRPr>
                    </a:p>
                    <a:p>
                      <a:pPr algn="just">
                        <a:spcAft>
                          <a:spcPts val="0"/>
                        </a:spcAft>
                      </a:pPr>
                      <a:r>
                        <a:rPr lang="en-US" sz="1600" dirty="0">
                          <a:latin typeface="Times New Roman"/>
                          <a:ea typeface="Times New Roman"/>
                        </a:rPr>
                        <a:t>C. Other Interpretations</a:t>
                      </a:r>
                      <a:endParaRPr lang="en-MY" sz="1600" dirty="0">
                        <a:latin typeface="Times New Roman"/>
                        <a:ea typeface="PMingLiU"/>
                      </a:endParaRPr>
                    </a:p>
                    <a:p>
                      <a:pPr algn="just">
                        <a:spcAft>
                          <a:spcPts val="0"/>
                        </a:spcAft>
                      </a:pPr>
                      <a:r>
                        <a:rPr lang="en-US" sz="1600" dirty="0">
                          <a:latin typeface="Times New Roman"/>
                          <a:ea typeface="Times New Roman"/>
                        </a:rPr>
                        <a:t>I. Request                                                            You </a:t>
                      </a:r>
                      <a:r>
                        <a:rPr lang="en-US" sz="1600" dirty="0" err="1">
                          <a:latin typeface="Times New Roman"/>
                          <a:ea typeface="Times New Roman"/>
                        </a:rPr>
                        <a:t>wanna</a:t>
                      </a:r>
                      <a:r>
                        <a:rPr lang="en-US" sz="1600" dirty="0">
                          <a:latin typeface="Times New Roman"/>
                          <a:ea typeface="Times New Roman"/>
                        </a:rPr>
                        <a:t> borrow this one too?</a:t>
                      </a:r>
                      <a:endParaRPr lang="en-MY" sz="1600" dirty="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itle 1"/>
          <p:cNvSpPr txBox="1">
            <a:spLocks/>
          </p:cNvSpPr>
          <p:nvPr/>
        </p:nvSpPr>
        <p:spPr>
          <a:xfrm>
            <a:off x="1571604" y="857232"/>
            <a:ext cx="6858048" cy="642942"/>
          </a:xfrm>
          <a:prstGeom prst="rect">
            <a:avLst/>
          </a:prstGeom>
          <a:solidFill>
            <a:schemeClr val="accent4">
              <a:lumMod val="75000"/>
            </a:schemeClr>
          </a:solidFill>
        </p:spPr>
        <p:txBody>
          <a:bodyPr bIns="91440" anchor="b" anchorCtr="0">
            <a:noAutofit/>
            <a:scene3d>
              <a:camera prst="orthographicFront"/>
              <a:lightRig rig="soft" dir="t">
                <a:rot lat="0" lon="0" rev="10800000"/>
              </a:lightRig>
            </a:scene3d>
            <a:sp3d>
              <a:bevelT w="27940" h="12700"/>
              <a:contourClr>
                <a:srgbClr val="DDDDDD"/>
              </a:contourClr>
            </a:sp3d>
          </a:bodyPr>
          <a:lstStyle/>
          <a:p>
            <a:pPr lvl="0" algn="ctr">
              <a:spcBef>
                <a:spcPct val="0"/>
              </a:spcBef>
            </a:pPr>
            <a:r>
              <a:rPr lang="en-US" b="1" spc="150" dirty="0">
                <a:ln w="11430"/>
                <a:solidFill>
                  <a:srgbClr val="F8F8F8"/>
                </a:solidFill>
                <a:effectLst>
                  <a:outerShdw blurRad="25400" algn="tl" rotWithShape="0">
                    <a:srgbClr val="000000">
                      <a:alpha val="43000"/>
                    </a:srgbClr>
                  </a:outerShdw>
                </a:effectLst>
              </a:rPr>
              <a:t>The data were analyzed using the coding categories established by Herbert (1986 &amp; 1990)</a:t>
            </a:r>
            <a:endParaRPr kumimoji="0" lang="en-MY" b="1" i="0" u="none" strike="noStrike" kern="1200" spc="150" normalizeH="0" baseline="0" noProof="0" dirty="0">
              <a:ln w="11430"/>
              <a:solidFill>
                <a:srgbClr val="F8F8F8"/>
              </a:solidFill>
              <a:effectLst>
                <a:outerShdw blurRad="25400" algn="tl" rotWithShape="0">
                  <a:srgbClr val="000000">
                    <a:alpha val="43000"/>
                  </a:srgbClr>
                </a:outerShdw>
              </a:effectLst>
              <a:uLnTx/>
              <a:uFillTx/>
              <a:latin typeface="+mj-lt"/>
              <a:ea typeface="+mj-ea"/>
              <a:cs typeface="+mj-cs"/>
            </a:endParaRPr>
          </a:p>
        </p:txBody>
      </p:sp>
      <p:pic>
        <p:nvPicPr>
          <p:cNvPr id="6" name="Picture 5"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274638"/>
            <a:ext cx="7715304" cy="439718"/>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Results : Compliment responses in four situations</a:t>
            </a:r>
            <a:endParaRPr lang="en-MY"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Content Placeholder 3"/>
          <p:cNvGraphicFramePr>
            <a:graphicFrameLocks noGrp="1"/>
          </p:cNvGraphicFramePr>
          <p:nvPr>
            <p:ph idx="1"/>
          </p:nvPr>
        </p:nvGraphicFramePr>
        <p:xfrm>
          <a:off x="428596" y="1643048"/>
          <a:ext cx="8429684" cy="4786348"/>
        </p:xfrm>
        <a:graphic>
          <a:graphicData uri="http://schemas.openxmlformats.org/drawingml/2006/table">
            <a:tbl>
              <a:tblPr/>
              <a:tblGrid>
                <a:gridCol w="1471360"/>
                <a:gridCol w="1106470"/>
                <a:gridCol w="671688"/>
                <a:gridCol w="1106470"/>
                <a:gridCol w="611780"/>
                <a:gridCol w="1106470"/>
                <a:gridCol w="611780"/>
                <a:gridCol w="1106470"/>
                <a:gridCol w="637196"/>
              </a:tblGrid>
              <a:tr h="638179">
                <a:tc>
                  <a:txBody>
                    <a:bodyPr/>
                    <a:lstStyle/>
                    <a:p>
                      <a:pPr algn="just">
                        <a:spcAft>
                          <a:spcPts val="0"/>
                        </a:spcAft>
                      </a:pPr>
                      <a:r>
                        <a:rPr lang="en-US" sz="1600" b="1" dirty="0">
                          <a:latin typeface="Times New Roman"/>
                          <a:ea typeface="PMingLiU"/>
                        </a:rPr>
                        <a:t>Compliment responses </a:t>
                      </a:r>
                      <a:endParaRPr lang="en-MY" sz="1600" dirty="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ea typeface="PMingLiU"/>
                        </a:rPr>
                        <a:t>Frequency </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ea typeface="PMingLiU"/>
                        </a:rPr>
                        <a:t>S1</a:t>
                      </a:r>
                      <a:endParaRPr lang="en-MY" sz="1600">
                        <a:latin typeface="Times New Roman"/>
                        <a:ea typeface="PMingLiU"/>
                      </a:endParaRPr>
                    </a:p>
                    <a:p>
                      <a:pPr algn="ctr">
                        <a:spcAft>
                          <a:spcPts val="0"/>
                        </a:spcAft>
                      </a:pPr>
                      <a:r>
                        <a:rPr lang="en-US" sz="1600" b="1">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ea typeface="PMingLiU"/>
                        </a:rPr>
                        <a:t>Frequency</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ea typeface="PMingLiU"/>
                        </a:rPr>
                        <a:t>S2</a:t>
                      </a:r>
                      <a:endParaRPr lang="en-MY" sz="1600">
                        <a:latin typeface="Times New Roman"/>
                        <a:ea typeface="PMingLiU"/>
                      </a:endParaRPr>
                    </a:p>
                    <a:p>
                      <a:pPr algn="ctr">
                        <a:spcAft>
                          <a:spcPts val="0"/>
                        </a:spcAft>
                      </a:pPr>
                      <a:r>
                        <a:rPr lang="en-US" sz="1600" b="1">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ea typeface="PMingLiU"/>
                        </a:rPr>
                        <a:t>Frequency</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ea typeface="PMingLiU"/>
                        </a:rPr>
                        <a:t>S3</a:t>
                      </a:r>
                      <a:endParaRPr lang="en-MY" sz="1600">
                        <a:latin typeface="Times New Roman"/>
                        <a:ea typeface="PMingLiU"/>
                      </a:endParaRPr>
                    </a:p>
                    <a:p>
                      <a:pPr algn="ctr">
                        <a:spcAft>
                          <a:spcPts val="0"/>
                        </a:spcAft>
                      </a:pPr>
                      <a:r>
                        <a:rPr lang="en-US" sz="1600" b="1">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ea typeface="PMingLiU"/>
                        </a:rPr>
                        <a:t>Frequency</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ea typeface="PMingLiU"/>
                        </a:rPr>
                        <a:t>S4</a:t>
                      </a:r>
                      <a:endParaRPr lang="en-MY" sz="1600">
                        <a:latin typeface="Times New Roman"/>
                        <a:ea typeface="PMingLiU"/>
                      </a:endParaRPr>
                    </a:p>
                    <a:p>
                      <a:pPr algn="ctr">
                        <a:spcAft>
                          <a:spcPts val="0"/>
                        </a:spcAft>
                      </a:pPr>
                      <a:r>
                        <a:rPr lang="en-US" sz="1600" b="1">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8179">
                <a:tc>
                  <a:txBody>
                    <a:bodyPr/>
                    <a:lstStyle/>
                    <a:p>
                      <a:pPr algn="just">
                        <a:spcAft>
                          <a:spcPts val="0"/>
                        </a:spcAft>
                      </a:pPr>
                      <a:r>
                        <a:rPr lang="en-US" sz="1600" dirty="0">
                          <a:latin typeface="Times New Roman"/>
                          <a:ea typeface="PMingLiU"/>
                        </a:rPr>
                        <a:t>appreciation token</a:t>
                      </a:r>
                      <a:endParaRPr lang="en-MY" sz="1600" dirty="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25</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100.0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22</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88.0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6</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agreeing</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3</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12.0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9</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36.0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Return </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8.0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13</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52.0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16.0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Scale down</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dirty="0">
                          <a:latin typeface="Times New Roman"/>
                          <a:ea typeface="PMingLiU"/>
                        </a:rPr>
                        <a:t>request</a:t>
                      </a:r>
                      <a:endParaRPr lang="en-MY" sz="1600" dirty="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8.0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others</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8.0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16.0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7</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28.0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informative</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8.0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6</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Disagreement </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7</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28.0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Question </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2</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8.0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Qualification </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9</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36.0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Advice </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1</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4.0</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090">
                <a:tc>
                  <a:txBody>
                    <a:bodyPr/>
                    <a:lstStyle/>
                    <a:p>
                      <a:pPr algn="just">
                        <a:spcAft>
                          <a:spcPts val="0"/>
                        </a:spcAft>
                      </a:pPr>
                      <a:r>
                        <a:rPr lang="en-US" sz="1600">
                          <a:latin typeface="Times New Roman"/>
                          <a:ea typeface="PMingLiU"/>
                        </a:rPr>
                        <a:t>offer</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PMingLiU"/>
                        </a:rPr>
                        <a:t>7</a:t>
                      </a:r>
                      <a:endParaRPr lang="en-MY" sz="160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Times New Roman"/>
                          <a:ea typeface="PMingLiU"/>
                        </a:rPr>
                        <a:t>28.0</a:t>
                      </a:r>
                      <a:endParaRPr lang="en-MY" sz="1600" dirty="0">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itle 1"/>
          <p:cNvSpPr txBox="1">
            <a:spLocks/>
          </p:cNvSpPr>
          <p:nvPr/>
        </p:nvSpPr>
        <p:spPr>
          <a:xfrm>
            <a:off x="857224" y="989018"/>
            <a:ext cx="7786742" cy="439718"/>
          </a:xfrm>
          <a:prstGeom prst="rect">
            <a:avLst/>
          </a:prstGeom>
          <a:blipFill>
            <a:blip r:embed="rId2"/>
            <a:stretch>
              <a:fillRect/>
            </a:stretch>
          </a:blipFill>
        </p:spPr>
        <p:txBody>
          <a:bodyPr bIns="91440" anchor="b" anchorCtr="0">
            <a:normAutofit fontScale="90000" lnSpcReduction="10000"/>
            <a:scene3d>
              <a:camera prst="orthographicFront"/>
              <a:lightRig rig="balanced" dir="t">
                <a:rot lat="0" lon="0" rev="2100000"/>
              </a:lightRig>
            </a:scene3d>
            <a:sp3d extrusionH="57150" prstMaterial="metal">
              <a:bevelT w="38100" h="25400"/>
              <a:contourClr>
                <a:schemeClr val="bg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normalizeH="0" baseline="0" noProof="0" dirty="0" smtClean="0">
                <a:ln w="50800"/>
                <a:solidFill>
                  <a:schemeClr val="bg1">
                    <a:shade val="50000"/>
                  </a:schemeClr>
                </a:solidFill>
                <a:uLnTx/>
                <a:uFillTx/>
                <a:latin typeface="+mj-lt"/>
                <a:ea typeface="+mj-ea"/>
                <a:cs typeface="+mj-cs"/>
              </a:rPr>
              <a:t>Most used compliment responses in four situations (%) (N=25)</a:t>
            </a:r>
            <a:endParaRPr kumimoji="0" lang="en-MY" sz="2400" b="1" i="0" u="none" strike="noStrike" kern="1200" normalizeH="0" baseline="0" noProof="0" dirty="0">
              <a:ln w="50800"/>
              <a:solidFill>
                <a:schemeClr val="bg1">
                  <a:shade val="50000"/>
                </a:schemeClr>
              </a:solidFill>
              <a:uLnTx/>
              <a:uFillTx/>
              <a:latin typeface="+mj-lt"/>
              <a:ea typeface="+mj-ea"/>
              <a:cs typeface="+mj-cs"/>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2" presetClass="entr" presetSubtype="4"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1000" fill="hold"/>
                                        <p:tgtEl>
                                          <p:spTgt spid="4"/>
                                        </p:tgtEl>
                                        <p:attrNameLst>
                                          <p:attrName>ppt_x</p:attrName>
                                        </p:attrNameLst>
                                      </p:cBhvr>
                                      <p:tavLst>
                                        <p:tav tm="0">
                                          <p:val>
                                            <p:strVal val="#ppt_x"/>
                                          </p:val>
                                        </p:tav>
                                        <p:tav tm="100000">
                                          <p:val>
                                            <p:strVal val="#ppt_x"/>
                                          </p:val>
                                        </p:tav>
                                      </p:tavLst>
                                    </p:anim>
                                    <p:anim calcmode="lin" valueType="num">
                                      <p:cBhvr additive="base">
                                        <p:cTn id="20"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0166" y="214290"/>
            <a:ext cx="6357982" cy="439718"/>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Compliment responses in four situations</a:t>
            </a:r>
            <a:endParaRPr lang="en-MY"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30884" name="Picture 164"/>
          <p:cNvPicPr>
            <a:picLocks noChangeAspect="1" noChangeArrowheads="1"/>
          </p:cNvPicPr>
          <p:nvPr/>
        </p:nvPicPr>
        <p:blipFill>
          <a:blip r:embed="rId2"/>
          <a:srcRect/>
          <a:stretch>
            <a:fillRect/>
          </a:stretch>
        </p:blipFill>
        <p:spPr bwMode="auto">
          <a:xfrm>
            <a:off x="571472" y="785794"/>
            <a:ext cx="8215370" cy="5857892"/>
          </a:xfrm>
          <a:prstGeom prst="rect">
            <a:avLst/>
          </a:prstGeom>
          <a:noFill/>
          <a:ln w="9525">
            <a:noFill/>
            <a:miter lim="800000"/>
            <a:headEnd/>
            <a:tailEnd/>
          </a:ln>
        </p:spPr>
      </p:pic>
    </p:spTree>
  </p:cSld>
  <p:clrMapOvr>
    <a:masterClrMapping/>
  </p:clrMapOvr>
  <p:transition>
    <p:pull dir="l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25470"/>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Some examples of Compliment responses used by respondents: </a:t>
            </a:r>
            <a:endParaRPr lang="en-MY"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
        <p:nvSpPr>
          <p:cNvPr id="5" name="Content Placeholder 2"/>
          <p:cNvSpPr txBox="1">
            <a:spLocks/>
          </p:cNvSpPr>
          <p:nvPr/>
        </p:nvSpPr>
        <p:spPr>
          <a:xfrm>
            <a:off x="1285852" y="3857628"/>
            <a:ext cx="6786610" cy="2643206"/>
          </a:xfrm>
          <a:prstGeom prst="rect">
            <a:avLst/>
          </a:prstGeom>
          <a:solidFill>
            <a:schemeClr val="tx2">
              <a:lumMod val="50000"/>
            </a:schemeClr>
          </a:solidFill>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n-GB" sz="2400" b="0" i="0" u="none" strike="noStrike" kern="1200" cap="none" spc="0" normalizeH="0" baseline="0" noProof="0" dirty="0" smtClean="0">
                <a:ln>
                  <a:noFill/>
                </a:ln>
                <a:solidFill>
                  <a:srgbClr val="FFC000"/>
                </a:solidFill>
                <a:effectLst/>
                <a:uLnTx/>
                <a:uFillTx/>
                <a:latin typeface="+mn-lt"/>
                <a:ea typeface="+mn-ea"/>
                <a:cs typeface="+mn-cs"/>
              </a:rPr>
              <a:t> The use of return  </a:t>
            </a:r>
            <a:endParaRPr kumimoji="0" lang="en-MY" sz="2400" b="0" i="0" u="none" strike="noStrike" kern="1200" cap="none" spc="0" normalizeH="0" baseline="0" noProof="0" dirty="0" smtClean="0">
              <a:ln>
                <a:noFill/>
              </a:ln>
              <a:solidFill>
                <a:srgbClr val="FFC000"/>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1" u="none" strike="noStrike" kern="1200" cap="none" spc="0" normalizeH="0" baseline="0" noProof="0" dirty="0" smtClean="0">
                <a:ln>
                  <a:noFill/>
                </a:ln>
                <a:solidFill>
                  <a:schemeClr val="tx1"/>
                </a:solidFill>
                <a:effectLst/>
                <a:uLnTx/>
                <a:uFillTx/>
                <a:latin typeface="+mn-lt"/>
                <a:ea typeface="+mn-ea"/>
                <a:cs typeface="+mn-cs"/>
              </a:rPr>
              <a:t>Thank you, you look beautiful too. </a:t>
            </a: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1" u="none" strike="noStrike" kern="1200" cap="none" spc="0" normalizeH="0" baseline="0" noProof="0" dirty="0" smtClean="0">
                <a:ln>
                  <a:noFill/>
                </a:ln>
                <a:solidFill>
                  <a:schemeClr val="tx1"/>
                </a:solidFill>
                <a:effectLst/>
                <a:uLnTx/>
                <a:uFillTx/>
                <a:latin typeface="+mn-lt"/>
                <a:ea typeface="+mn-ea"/>
                <a:cs typeface="+mn-cs"/>
              </a:rPr>
              <a:t>Thank you, you handsome too.</a:t>
            </a: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1" u="none" strike="noStrike" kern="1200" cap="none" spc="0" normalizeH="0" baseline="0" noProof="0" dirty="0" smtClean="0">
                <a:ln>
                  <a:noFill/>
                </a:ln>
                <a:solidFill>
                  <a:schemeClr val="tx1"/>
                </a:solidFill>
                <a:effectLst/>
                <a:uLnTx/>
                <a:uFillTx/>
                <a:latin typeface="+mn-lt"/>
                <a:ea typeface="+mn-ea"/>
                <a:cs typeface="+mn-cs"/>
              </a:rPr>
              <a:t>Thank you very much, you can do the best also.</a:t>
            </a: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1" u="none" strike="noStrike" kern="1200" cap="none" spc="0" normalizeH="0" baseline="0" noProof="0" dirty="0" smtClean="0">
                <a:ln>
                  <a:noFill/>
                </a:ln>
                <a:solidFill>
                  <a:schemeClr val="tx1"/>
                </a:solidFill>
                <a:effectLst/>
                <a:uLnTx/>
                <a:uFillTx/>
                <a:latin typeface="+mn-lt"/>
                <a:ea typeface="+mn-ea"/>
                <a:cs typeface="+mn-cs"/>
              </a:rPr>
              <a:t>You look great too.</a:t>
            </a: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1" u="none" strike="noStrike" kern="1200" cap="none" spc="0" normalizeH="0" baseline="0" noProof="0" dirty="0" smtClean="0">
                <a:ln>
                  <a:noFill/>
                </a:ln>
                <a:solidFill>
                  <a:schemeClr val="tx1"/>
                </a:solidFill>
                <a:effectLst/>
                <a:uLnTx/>
                <a:uFillTx/>
                <a:latin typeface="+mn-lt"/>
                <a:ea typeface="+mn-ea"/>
                <a:cs typeface="+mn-cs"/>
              </a:rPr>
              <a:t>I think you seem handsome too.</a:t>
            </a: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0" u="none" strike="noStrike" kern="1200" cap="none" spc="0" normalizeH="0" baseline="0" noProof="0" dirty="0" smtClean="0">
                <a:ln>
                  <a:noFill/>
                </a:ln>
                <a:solidFill>
                  <a:schemeClr val="tx1"/>
                </a:solidFill>
                <a:effectLst/>
                <a:uLnTx/>
                <a:uFillTx/>
                <a:latin typeface="+mn-lt"/>
                <a:ea typeface="+mn-ea"/>
                <a:cs typeface="+mn-cs"/>
              </a:rPr>
              <a:t> </a:t>
            </a: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en-MY"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Content Placeholder 2"/>
          <p:cNvSpPr txBox="1">
            <a:spLocks/>
          </p:cNvSpPr>
          <p:nvPr/>
        </p:nvSpPr>
        <p:spPr>
          <a:xfrm>
            <a:off x="1142976" y="1214422"/>
            <a:ext cx="6786610" cy="2143140"/>
          </a:xfrm>
          <a:prstGeom prst="rect">
            <a:avLst/>
          </a:prstGeom>
          <a:solidFill>
            <a:schemeClr val="tx2">
              <a:lumMod val="50000"/>
            </a:schemeClr>
          </a:solidFill>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n-GB" sz="2400" b="0" i="0" u="none" strike="noStrike" kern="1200" cap="none" spc="0" normalizeH="0" baseline="0" noProof="0" dirty="0" smtClean="0">
                <a:ln>
                  <a:noFill/>
                </a:ln>
                <a:solidFill>
                  <a:srgbClr val="FFC000"/>
                </a:solidFill>
                <a:effectLst/>
                <a:uLnTx/>
                <a:uFillTx/>
                <a:latin typeface="+mn-lt"/>
                <a:ea typeface="+mn-ea"/>
                <a:cs typeface="+mn-cs"/>
              </a:rPr>
              <a:t> </a:t>
            </a:r>
            <a:r>
              <a:rPr lang="en-GB" sz="2400" dirty="0" smtClean="0">
                <a:solidFill>
                  <a:srgbClr val="FFC000"/>
                </a:solidFill>
              </a:rPr>
              <a:t> The use of advice and suggestions</a:t>
            </a:r>
            <a:endParaRPr lang="en-MY" sz="2400" dirty="0" smtClean="0">
              <a:solidFill>
                <a:srgbClr val="FFC000"/>
              </a:solidFill>
            </a:endParaRPr>
          </a:p>
          <a:p>
            <a:pPr>
              <a:buNone/>
            </a:pPr>
            <a:r>
              <a:rPr lang="en-GB" sz="2400" i="1" dirty="0" smtClean="0"/>
              <a:t>Thank you, should buy one.</a:t>
            </a:r>
            <a:endParaRPr lang="en-MY" sz="2400" dirty="0" smtClean="0"/>
          </a:p>
          <a:p>
            <a:pPr>
              <a:buNone/>
            </a:pPr>
            <a:r>
              <a:rPr lang="en-GB" sz="2400" i="1" dirty="0" smtClean="0"/>
              <a:t>Thank you, you should consider buying one .</a:t>
            </a:r>
            <a:endParaRPr lang="en-MY" sz="2400" dirty="0" smtClean="0"/>
          </a:p>
          <a:p>
            <a:pPr>
              <a:buNone/>
            </a:pPr>
            <a:r>
              <a:rPr lang="en-GB" sz="2400" i="1" dirty="0" smtClean="0"/>
              <a:t>You should get one.</a:t>
            </a:r>
            <a:endParaRPr lang="en-MY" sz="2400" dirty="0" smtClean="0"/>
          </a:p>
          <a:p>
            <a:pPr>
              <a:buNone/>
            </a:pPr>
            <a:r>
              <a:rPr lang="en-GB" sz="2400" i="1" dirty="0" smtClean="0"/>
              <a:t>I advice you to buy one.</a:t>
            </a:r>
            <a:endParaRPr lang="en-MY" sz="2400" dirty="0" smtClean="0"/>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0" u="none" strike="noStrike" kern="1200" cap="none" spc="0" normalizeH="0" baseline="0" noProof="0" dirty="0" smtClean="0">
                <a:ln>
                  <a:noFill/>
                </a:ln>
                <a:solidFill>
                  <a:schemeClr val="tx1"/>
                </a:solidFill>
                <a:effectLst/>
                <a:uLnTx/>
                <a:uFillTx/>
                <a:latin typeface="+mn-lt"/>
                <a:ea typeface="+mn-ea"/>
                <a:cs typeface="+mn-cs"/>
              </a:rPr>
              <a:t> </a:t>
            </a: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en-MY"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
        <p:nvSpPr>
          <p:cNvPr id="5" name="Content Placeholder 2"/>
          <p:cNvSpPr txBox="1">
            <a:spLocks/>
          </p:cNvSpPr>
          <p:nvPr/>
        </p:nvSpPr>
        <p:spPr>
          <a:xfrm>
            <a:off x="1285852" y="428604"/>
            <a:ext cx="5643602" cy="1214446"/>
          </a:xfrm>
          <a:prstGeom prst="rect">
            <a:avLst/>
          </a:prstGeom>
          <a:solidFill>
            <a:schemeClr val="tx2">
              <a:lumMod val="50000"/>
            </a:schemeClr>
          </a:solidFill>
          <a:ln>
            <a:solidFill>
              <a:srgbClr val="FF99FF"/>
            </a:solidFill>
          </a:ln>
        </p:spPr>
        <p:txBody>
          <a:bodyPr vert="horz">
            <a:noAutofit/>
          </a:bodyPr>
          <a:lstStyle/>
          <a:p>
            <a:pPr lvl="0"/>
            <a:r>
              <a:rPr kumimoji="0" lang="en-GB" sz="2400" b="0" i="0" u="none" strike="noStrike" kern="1200" cap="none" spc="0" normalizeH="0" baseline="0" noProof="0" dirty="0" smtClean="0">
                <a:ln>
                  <a:noFill/>
                </a:ln>
                <a:solidFill>
                  <a:srgbClr val="FFC000"/>
                </a:solidFill>
                <a:effectLst/>
                <a:uLnTx/>
                <a:uFillTx/>
                <a:latin typeface="+mn-lt"/>
                <a:ea typeface="+mn-ea"/>
                <a:cs typeface="+mn-cs"/>
              </a:rPr>
              <a:t> </a:t>
            </a:r>
            <a:r>
              <a:rPr lang="en-GB" sz="2400" dirty="0" smtClean="0">
                <a:solidFill>
                  <a:srgbClr val="FFC000"/>
                </a:solidFill>
              </a:rPr>
              <a:t> Wish </a:t>
            </a:r>
            <a:endParaRPr lang="en-MY" sz="2400" dirty="0" smtClean="0">
              <a:solidFill>
                <a:srgbClr val="FFC000"/>
              </a:solidFill>
            </a:endParaRPr>
          </a:p>
          <a:p>
            <a:pPr>
              <a:buNone/>
            </a:pPr>
            <a:r>
              <a:rPr lang="en-GB" sz="2400" i="1" dirty="0" smtClean="0"/>
              <a:t>I wish you can get like it.</a:t>
            </a:r>
            <a:endParaRPr lang="en-MY" sz="2400" dirty="0" smtClean="0"/>
          </a:p>
          <a:p>
            <a:pPr>
              <a:buNone/>
            </a:pPr>
            <a:r>
              <a:rPr lang="en-GB" sz="2400" i="1" dirty="0" smtClean="0"/>
              <a:t>I wish you will do better.</a:t>
            </a:r>
            <a:endParaRPr lang="en-MY" sz="2400" dirty="0" smtClean="0"/>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0" u="none" strike="noStrike" kern="1200" cap="none" spc="0" normalizeH="0" baseline="0" noProof="0" dirty="0" smtClean="0">
                <a:ln>
                  <a:noFill/>
                </a:ln>
                <a:solidFill>
                  <a:schemeClr val="tx1"/>
                </a:solidFill>
                <a:effectLst/>
                <a:uLnTx/>
                <a:uFillTx/>
                <a:latin typeface="+mn-lt"/>
                <a:ea typeface="+mn-ea"/>
                <a:cs typeface="+mn-cs"/>
              </a:rPr>
              <a:t> </a:t>
            </a: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en-MY"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Content Placeholder 2"/>
          <p:cNvSpPr txBox="1">
            <a:spLocks/>
          </p:cNvSpPr>
          <p:nvPr/>
        </p:nvSpPr>
        <p:spPr>
          <a:xfrm>
            <a:off x="1285852" y="2000240"/>
            <a:ext cx="5643602" cy="785818"/>
          </a:xfrm>
          <a:prstGeom prst="rect">
            <a:avLst/>
          </a:prstGeom>
          <a:solidFill>
            <a:schemeClr val="tx2">
              <a:lumMod val="50000"/>
            </a:schemeClr>
          </a:solidFill>
          <a:ln>
            <a:solidFill>
              <a:srgbClr val="FF99FF"/>
            </a:solidFill>
          </a:ln>
        </p:spPr>
        <p:txBody>
          <a:bodyPr vert="horz">
            <a:noAutofit/>
          </a:bodyPr>
          <a:lstStyle/>
          <a:p>
            <a:r>
              <a:rPr lang="en-US" sz="2400" dirty="0" smtClean="0">
                <a:solidFill>
                  <a:srgbClr val="FFC000"/>
                </a:solidFill>
              </a:rPr>
              <a:t>Reassurance </a:t>
            </a:r>
            <a:endParaRPr lang="en-MY" sz="2400" dirty="0" smtClean="0">
              <a:solidFill>
                <a:srgbClr val="FFC000"/>
              </a:solidFill>
            </a:endParaRPr>
          </a:p>
          <a:p>
            <a:pPr>
              <a:buNone/>
            </a:pPr>
            <a:r>
              <a:rPr lang="en-US" sz="2400" i="1" dirty="0" smtClean="0"/>
              <a:t>Really? I am handsome today</a:t>
            </a:r>
            <a:endParaRPr lang="en-GB" sz="2400" i="1" dirty="0" smtClean="0"/>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0" u="none" strike="noStrike" kern="1200" cap="none" spc="0" normalizeH="0" baseline="0" noProof="0" dirty="0" smtClean="0">
                <a:ln>
                  <a:noFill/>
                </a:ln>
                <a:solidFill>
                  <a:schemeClr val="tx1"/>
                </a:solidFill>
                <a:effectLst/>
                <a:uLnTx/>
                <a:uFillTx/>
                <a:latin typeface="+mn-lt"/>
                <a:ea typeface="+mn-ea"/>
                <a:cs typeface="+mn-cs"/>
              </a:rPr>
              <a:t> </a:t>
            </a:r>
          </a:p>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Content Placeholder 2"/>
          <p:cNvSpPr txBox="1">
            <a:spLocks/>
          </p:cNvSpPr>
          <p:nvPr/>
        </p:nvSpPr>
        <p:spPr>
          <a:xfrm>
            <a:off x="1285852" y="3071810"/>
            <a:ext cx="5643602" cy="1500198"/>
          </a:xfrm>
          <a:prstGeom prst="rect">
            <a:avLst/>
          </a:prstGeom>
          <a:solidFill>
            <a:schemeClr val="tx2">
              <a:lumMod val="50000"/>
            </a:schemeClr>
          </a:solidFill>
          <a:ln>
            <a:solidFill>
              <a:srgbClr val="FF99FF"/>
            </a:solidFill>
          </a:ln>
        </p:spPr>
        <p:txBody>
          <a:bodyPr vert="horz">
            <a:noAutofit/>
          </a:bodyPr>
          <a:lstStyle/>
          <a:p>
            <a:r>
              <a:rPr lang="en-US" sz="2400" dirty="0" smtClean="0">
                <a:solidFill>
                  <a:srgbClr val="FFC000"/>
                </a:solidFill>
              </a:rPr>
              <a:t>Informative /history comment</a:t>
            </a:r>
            <a:endParaRPr lang="en-MY" sz="2400" dirty="0" smtClean="0">
              <a:solidFill>
                <a:srgbClr val="FFC000"/>
              </a:solidFill>
            </a:endParaRPr>
          </a:p>
          <a:p>
            <a:pPr>
              <a:buNone/>
            </a:pPr>
            <a:r>
              <a:rPr lang="en-US" sz="2400" i="1" dirty="0" smtClean="0"/>
              <a:t>I just bought this dress from the shop in front of my school.</a:t>
            </a:r>
            <a:endParaRPr lang="en-MY" sz="2400" dirty="0" smtClean="0"/>
          </a:p>
          <a:p>
            <a:pPr>
              <a:buNone/>
            </a:pPr>
            <a:r>
              <a:rPr lang="en-US" sz="2400" i="1" dirty="0" smtClean="0"/>
              <a:t>It’s a new generation of mobile.</a:t>
            </a:r>
            <a:endParaRPr lang="en-MY" sz="2400" dirty="0" smtClean="0"/>
          </a:p>
          <a:p>
            <a:pPr>
              <a:buNone/>
            </a:pPr>
            <a:endParaRPr lang="en-GB" sz="2400" i="1" dirty="0" smtClean="0"/>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en-GB" sz="2400" b="0" i="0" u="none" strike="noStrike" kern="1200" cap="none" spc="0" normalizeH="0" baseline="0" noProof="0" dirty="0" smtClean="0">
                <a:ln>
                  <a:noFill/>
                </a:ln>
                <a:solidFill>
                  <a:schemeClr val="tx1"/>
                </a:solidFill>
                <a:effectLst/>
                <a:uLnTx/>
                <a:uFillTx/>
                <a:latin typeface="+mn-lt"/>
                <a:ea typeface="+mn-ea"/>
                <a:cs typeface="+mn-cs"/>
              </a:rPr>
              <a:t> </a:t>
            </a:r>
          </a:p>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endParaRPr kumimoji="0" lang="en-MY" sz="24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8" name="Content Placeholder 2"/>
          <p:cNvSpPr txBox="1">
            <a:spLocks/>
          </p:cNvSpPr>
          <p:nvPr/>
        </p:nvSpPr>
        <p:spPr>
          <a:xfrm>
            <a:off x="1285852" y="4857760"/>
            <a:ext cx="5643602" cy="1214446"/>
          </a:xfrm>
          <a:prstGeom prst="rect">
            <a:avLst/>
          </a:prstGeom>
          <a:solidFill>
            <a:schemeClr val="tx2">
              <a:lumMod val="50000"/>
            </a:schemeClr>
          </a:solidFill>
          <a:ln>
            <a:solidFill>
              <a:srgbClr val="FF99FF"/>
            </a:solidFill>
          </a:ln>
        </p:spPr>
        <p:txBody>
          <a:bodyPr vert="horz">
            <a:noAutofit/>
          </a:bodyPr>
          <a:lstStyle/>
          <a:p>
            <a:r>
              <a:rPr kumimoji="0" lang="en-GB" sz="2400" b="0" i="0" u="none" strike="noStrike" kern="1200" cap="none" spc="0" normalizeH="0" baseline="0" noProof="0" dirty="0" smtClean="0">
                <a:ln>
                  <a:noFill/>
                </a:ln>
                <a:solidFill>
                  <a:srgbClr val="FFC000"/>
                </a:solidFill>
                <a:effectLst/>
                <a:uLnTx/>
                <a:uFillTx/>
                <a:latin typeface="+mn-lt"/>
                <a:ea typeface="+mn-ea"/>
                <a:cs typeface="+mn-cs"/>
              </a:rPr>
              <a:t> </a:t>
            </a:r>
            <a:r>
              <a:rPr lang="en-GB" sz="2400" dirty="0" smtClean="0">
                <a:solidFill>
                  <a:srgbClr val="FFC000"/>
                </a:solidFill>
              </a:rPr>
              <a:t> </a:t>
            </a:r>
            <a:r>
              <a:rPr lang="en-US" sz="2400" dirty="0" smtClean="0">
                <a:solidFill>
                  <a:srgbClr val="FFC000"/>
                </a:solidFill>
              </a:rPr>
              <a:t>Agreeing </a:t>
            </a:r>
            <a:endParaRPr lang="en-MY" sz="2400" dirty="0" smtClean="0">
              <a:solidFill>
                <a:srgbClr val="FFC000"/>
              </a:solidFill>
            </a:endParaRPr>
          </a:p>
          <a:p>
            <a:pPr>
              <a:buNone/>
            </a:pPr>
            <a:r>
              <a:rPr lang="en-US" sz="2400" i="1" dirty="0" smtClean="0"/>
              <a:t>That’s why I bought it.</a:t>
            </a:r>
            <a:endParaRPr lang="en-MY" sz="2400" dirty="0" smtClean="0"/>
          </a:p>
          <a:p>
            <a:pPr>
              <a:buNone/>
            </a:pPr>
            <a:r>
              <a:rPr lang="en-US" sz="2400" i="1" dirty="0" smtClean="0"/>
              <a:t>Yes, thank you.</a:t>
            </a:r>
            <a:endParaRPr lang="en-MY" sz="2400" dirty="0" smtClean="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3160" y="214290"/>
            <a:ext cx="4729170" cy="58259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Evidence of transfer </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914400" y="1285860"/>
            <a:ext cx="7772400" cy="4376750"/>
          </a:xfrm>
        </p:spPr>
        <p:txBody>
          <a:bodyPr>
            <a:normAutofit fontScale="85000" lnSpcReduction="20000"/>
          </a:bodyPr>
          <a:lstStyle/>
          <a:p>
            <a:r>
              <a:rPr lang="en-US" dirty="0" smtClean="0">
                <a:solidFill>
                  <a:srgbClr val="FF99FF"/>
                </a:solidFill>
              </a:rPr>
              <a:t>When responding to compliments in English, Iraqi postgraduates reflect their L1 behavior to some extent.</a:t>
            </a:r>
          </a:p>
          <a:p>
            <a:pPr>
              <a:buNone/>
            </a:pPr>
            <a:endParaRPr lang="en-US" dirty="0" smtClean="0"/>
          </a:p>
          <a:p>
            <a:pPr lvl="0"/>
            <a:r>
              <a:rPr lang="en-US" sz="2600" dirty="0" smtClean="0"/>
              <a:t>The use of offers, as in Arabic </a:t>
            </a:r>
            <a:r>
              <a:rPr lang="en-GB" sz="2600" dirty="0" smtClean="0"/>
              <a:t>one can say: </a:t>
            </a:r>
            <a:r>
              <a:rPr lang="en-GB" sz="2600" i="1" dirty="0" err="1" smtClean="0"/>
              <a:t>m’addam</a:t>
            </a:r>
            <a:r>
              <a:rPr lang="en-GB" sz="2600" dirty="0" smtClean="0"/>
              <a:t> ([It is] presented [to you]), offering the object of the compliment to the </a:t>
            </a:r>
            <a:r>
              <a:rPr lang="en-GB" sz="2600" dirty="0" err="1" smtClean="0"/>
              <a:t>complimenter</a:t>
            </a:r>
            <a:r>
              <a:rPr lang="en-GB" sz="2600" dirty="0" smtClean="0"/>
              <a:t>. This offer comes in a formulaic expression and is not likely to be accepted. It is an expected polite response to certain compliments. The </a:t>
            </a:r>
            <a:r>
              <a:rPr lang="en-GB" sz="2600" dirty="0" err="1" smtClean="0"/>
              <a:t>complimenter</a:t>
            </a:r>
            <a:r>
              <a:rPr lang="en-GB" sz="2600" dirty="0" smtClean="0"/>
              <a:t> typically says: </a:t>
            </a:r>
            <a:r>
              <a:rPr lang="en-GB" sz="2600" i="1" dirty="0" err="1" smtClean="0"/>
              <a:t>shukran</a:t>
            </a:r>
            <a:r>
              <a:rPr lang="en-GB" sz="2600" i="1" dirty="0" smtClean="0"/>
              <a:t>! Ala </a:t>
            </a:r>
            <a:r>
              <a:rPr lang="en-GB" sz="2600" i="1" dirty="0" err="1" smtClean="0"/>
              <a:t>saahibtu</a:t>
            </a:r>
            <a:r>
              <a:rPr lang="en-GB" sz="2600" i="1" dirty="0" smtClean="0"/>
              <a:t> </a:t>
            </a:r>
            <a:r>
              <a:rPr lang="en-GB" sz="2600" i="1" dirty="0" err="1" smtClean="0"/>
              <a:t>ahiaa</a:t>
            </a:r>
            <a:r>
              <a:rPr lang="en-GB" sz="2600" i="1" dirty="0" smtClean="0"/>
              <a:t> </a:t>
            </a:r>
            <a:r>
              <a:rPr lang="en-GB" sz="2600" dirty="0" smtClean="0"/>
              <a:t>(Thank you! It looks much nicer on its owner) or </a:t>
            </a:r>
            <a:r>
              <a:rPr lang="en-GB" sz="2600" i="1" dirty="0" err="1" smtClean="0"/>
              <a:t>Tithanni</a:t>
            </a:r>
            <a:r>
              <a:rPr lang="en-GB" sz="2600" i="1" dirty="0" smtClean="0"/>
              <a:t> </a:t>
            </a:r>
            <a:r>
              <a:rPr lang="en-GB" sz="2600" i="1" dirty="0" err="1" smtClean="0"/>
              <a:t>fiiha</a:t>
            </a:r>
            <a:r>
              <a:rPr lang="en-GB" sz="2600" i="1" dirty="0" smtClean="0"/>
              <a:t>. </a:t>
            </a:r>
            <a:r>
              <a:rPr lang="en-GB" sz="2600" i="1" dirty="0" err="1" smtClean="0"/>
              <a:t>InshaaLLaah</a:t>
            </a:r>
            <a:r>
              <a:rPr lang="en-GB" sz="2600" i="1" dirty="0" smtClean="0"/>
              <a:t> </a:t>
            </a:r>
            <a:r>
              <a:rPr lang="en-GB" sz="2600" i="1" dirty="0" err="1" smtClean="0"/>
              <a:t>tihriiha</a:t>
            </a:r>
            <a:r>
              <a:rPr lang="en-GB" sz="2600" i="1" dirty="0" smtClean="0"/>
              <a:t> bi-l-</a:t>
            </a:r>
            <a:r>
              <a:rPr lang="en-GB" sz="2600" i="1" dirty="0" err="1" smtClean="0"/>
              <a:t>hanaa</a:t>
            </a:r>
            <a:r>
              <a:rPr lang="en-GB" sz="2600" i="1" dirty="0" smtClean="0"/>
              <a:t> </a:t>
            </a:r>
            <a:r>
              <a:rPr lang="en-GB" sz="2600" dirty="0" smtClean="0"/>
              <a:t>(May you enjoy it. May you, God willing, wear it out in happiness).</a:t>
            </a:r>
            <a:r>
              <a:rPr lang="en-US" sz="2600" dirty="0" smtClean="0"/>
              <a:t> </a:t>
            </a:r>
            <a:endParaRPr lang="en-MY" sz="2600"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pic>
        <p:nvPicPr>
          <p:cNvPr id="3074" name="Picture 2"/>
          <p:cNvPicPr>
            <a:picLocks noChangeAspect="1" noChangeArrowheads="1"/>
          </p:cNvPicPr>
          <p:nvPr/>
        </p:nvPicPr>
        <p:blipFill>
          <a:blip r:embed="rId3"/>
          <a:srcRect/>
          <a:stretch>
            <a:fillRect/>
          </a:stretch>
        </p:blipFill>
        <p:spPr bwMode="auto">
          <a:xfrm>
            <a:off x="4929190" y="4143380"/>
            <a:ext cx="2357454" cy="2071702"/>
          </a:xfrm>
          <a:prstGeom prst="rect">
            <a:avLst/>
          </a:prstGeom>
          <a:noFill/>
          <a:ln w="9525">
            <a:noFill/>
            <a:miter lim="800000"/>
            <a:headEnd/>
            <a:tailEnd/>
          </a:ln>
          <a:effectLst/>
        </p:spPr>
      </p:pic>
      <p:sp>
        <p:nvSpPr>
          <p:cNvPr id="5" name="Cloud Callout 4"/>
          <p:cNvSpPr/>
          <p:nvPr/>
        </p:nvSpPr>
        <p:spPr>
          <a:xfrm>
            <a:off x="428596" y="214290"/>
            <a:ext cx="3786182" cy="2928958"/>
          </a:xfrm>
          <a:prstGeom prst="cloudCallout">
            <a:avLst>
              <a:gd name="adj1" fmla="val 88434"/>
              <a:gd name="adj2" fmla="val 78631"/>
            </a:avLst>
          </a:prstGeom>
          <a:effectLst>
            <a:outerShdw blurRad="50800" dist="50800" dir="5400000" sx="104000" sy="104000" algn="ctr" rotWithShape="0">
              <a:schemeClr val="accent2">
                <a:lumMod val="60000"/>
                <a:lumOff val="40000"/>
              </a:scheme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MY"/>
          </a:p>
        </p:txBody>
      </p:sp>
      <p:sp>
        <p:nvSpPr>
          <p:cNvPr id="9" name="Cloud Callout 8"/>
          <p:cNvSpPr/>
          <p:nvPr/>
        </p:nvSpPr>
        <p:spPr>
          <a:xfrm>
            <a:off x="4857752" y="1142984"/>
            <a:ext cx="4071966" cy="2500330"/>
          </a:xfrm>
          <a:prstGeom prst="cloudCallout">
            <a:avLst>
              <a:gd name="adj1" fmla="val -11164"/>
              <a:gd name="adj2" fmla="val 65040"/>
            </a:avLst>
          </a:prstGeom>
          <a:effectLst>
            <a:glow rad="63500">
              <a:schemeClr val="accent1">
                <a:tint val="30000"/>
                <a:shade val="95000"/>
                <a:satMod val="300000"/>
                <a:alpha val="50000"/>
              </a:schemeClr>
            </a:glow>
            <a:outerShdw blurRad="50800" dist="38100" sx="103000" sy="103000" algn="l" rotWithShape="0">
              <a:srgbClr val="92D050">
                <a:alpha val="40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MY"/>
          </a:p>
        </p:txBody>
      </p:sp>
      <p:sp>
        <p:nvSpPr>
          <p:cNvPr id="10" name="Content Placeholder 2"/>
          <p:cNvSpPr>
            <a:spLocks noGrp="1"/>
          </p:cNvSpPr>
          <p:nvPr>
            <p:ph idx="1"/>
          </p:nvPr>
        </p:nvSpPr>
        <p:spPr>
          <a:xfrm>
            <a:off x="714348" y="857232"/>
            <a:ext cx="3071834" cy="1714512"/>
          </a:xfrm>
        </p:spPr>
        <p:txBody>
          <a:bodyPr>
            <a:normAutofit/>
          </a:bodyPr>
          <a:lstStyle/>
          <a:p>
            <a:pPr>
              <a:buNone/>
            </a:pPr>
            <a:r>
              <a:rPr lang="en-MY" b="1" dirty="0" smtClean="0">
                <a:ln w="10541" cmpd="sng">
                  <a:solidFill>
                    <a:schemeClr val="accent1">
                      <a:shade val="88000"/>
                      <a:satMod val="110000"/>
                    </a:schemeClr>
                  </a:solidFill>
                  <a:prstDash val="solid"/>
                </a:ln>
                <a:solidFill>
                  <a:srgbClr val="FF99FF"/>
                </a:solidFill>
              </a:rPr>
              <a:t>Have you ever received a compliment?</a:t>
            </a:r>
          </a:p>
        </p:txBody>
      </p:sp>
      <p:sp>
        <p:nvSpPr>
          <p:cNvPr id="11" name="Content Placeholder 2"/>
          <p:cNvSpPr txBox="1">
            <a:spLocks/>
          </p:cNvSpPr>
          <p:nvPr/>
        </p:nvSpPr>
        <p:spPr>
          <a:xfrm>
            <a:off x="5286380" y="1857341"/>
            <a:ext cx="3500462" cy="1357345"/>
          </a:xfrm>
          <a:prstGeom prst="rect">
            <a:avLst/>
          </a:prstGeom>
        </p:spPr>
        <p:txBody>
          <a:bodyPr vert="horz">
            <a:normAutofit/>
            <a:scene3d>
              <a:camera prst="orthographicFront"/>
              <a:lightRig rig="balanced" dir="t">
                <a:rot lat="0" lon="0" rev="2100000"/>
              </a:lightRig>
            </a:scene3d>
            <a:sp3d extrusionH="57150" prstMaterial="metal">
              <a:bevelT w="38100" h="25400"/>
              <a:contourClr>
                <a:schemeClr val="bg2"/>
              </a:contourClr>
            </a:sp3d>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MY" sz="2400" b="1" i="0" u="none" strike="noStrike" kern="1200" normalizeH="0" baseline="0" noProof="0" dirty="0" smtClean="0">
                <a:ln w="50800"/>
                <a:solidFill>
                  <a:schemeClr val="bg1">
                    <a:shade val="50000"/>
                  </a:schemeClr>
                </a:solidFill>
                <a:uLnTx/>
                <a:uFillTx/>
                <a:latin typeface="+mn-lt"/>
                <a:ea typeface="+mn-ea"/>
                <a:cs typeface="+mn-cs"/>
              </a:rPr>
              <a:t>How do you respond when you receive a compliment?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strVal val="#ppt_w*0.70"/>
                                          </p:val>
                                        </p:tav>
                                        <p:tav tm="100000">
                                          <p:val>
                                            <p:strVal val="#ppt_w"/>
                                          </p:val>
                                        </p:tav>
                                      </p:tavLst>
                                    </p:anim>
                                    <p:anim calcmode="lin" valueType="num">
                                      <p:cBhvr>
                                        <p:cTn id="8" dur="1000" fill="hold"/>
                                        <p:tgtEl>
                                          <p:spTgt spid="3074"/>
                                        </p:tgtEl>
                                        <p:attrNameLst>
                                          <p:attrName>ppt_h</p:attrName>
                                        </p:attrNameLst>
                                      </p:cBhvr>
                                      <p:tavLst>
                                        <p:tav tm="0">
                                          <p:val>
                                            <p:strVal val="#ppt_h"/>
                                          </p:val>
                                        </p:tav>
                                        <p:tav tm="100000">
                                          <p:val>
                                            <p:strVal val="#ppt_h"/>
                                          </p:val>
                                        </p:tav>
                                      </p:tavLst>
                                    </p:anim>
                                    <p:animEffect transition="in" filter="fade">
                                      <p:cBhvr>
                                        <p:cTn id="9" dur="1000"/>
                                        <p:tgtEl>
                                          <p:spTgt spid="3074"/>
                                        </p:tgtEl>
                                      </p:cBhvr>
                                    </p:animEffect>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Effect transition="in" filter="fade">
                                      <p:cBhvr>
                                        <p:cTn id="13" dur="1000"/>
                                        <p:tgtEl>
                                          <p:spTgt spid="10">
                                            <p:txEl>
                                              <p:pRg st="0" end="0"/>
                                            </p:txEl>
                                          </p:spTgt>
                                        </p:tgtEl>
                                      </p:cBhvr>
                                    </p:animEffect>
                                  </p:childTnLst>
                                </p:cTn>
                              </p:par>
                              <p:par>
                                <p:cTn id="14" presetID="23" presetClass="entr" presetSubtype="16"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ppt_w</p:attrName>
                                        </p:attrNameLst>
                                      </p:cBhvr>
                                      <p:tavLst>
                                        <p:tav tm="0">
                                          <p:val>
                                            <p:fltVal val="0"/>
                                          </p:val>
                                        </p:tav>
                                        <p:tav tm="100000">
                                          <p:val>
                                            <p:strVal val="#ppt_w"/>
                                          </p:val>
                                        </p:tav>
                                      </p:tavLst>
                                    </p:anim>
                                    <p:anim calcmode="lin" valueType="num">
                                      <p:cBhvr>
                                        <p:cTn id="17" dur="500" fill="hold"/>
                                        <p:tgtEl>
                                          <p:spTgt spid="5"/>
                                        </p:tgtEl>
                                        <p:attrNameLst>
                                          <p:attrName>ppt_h</p:attrName>
                                        </p:attrNameLst>
                                      </p:cBhvr>
                                      <p:tavLst>
                                        <p:tav tm="0">
                                          <p:val>
                                            <p:fltVal val="0"/>
                                          </p:val>
                                        </p:tav>
                                        <p:tav tm="100000">
                                          <p:val>
                                            <p:strVal val="#ppt_h"/>
                                          </p:val>
                                        </p:tav>
                                      </p:tavLst>
                                    </p:anim>
                                  </p:childTnLst>
                                </p:cTn>
                              </p:par>
                            </p:childTnLst>
                          </p:cTn>
                        </p:par>
                        <p:par>
                          <p:cTn id="18" fill="hold">
                            <p:stCondLst>
                              <p:cond delay="2000"/>
                            </p:stCondLst>
                            <p:childTnLst>
                              <p:par>
                                <p:cTn id="19" presetID="10" presetClass="entr" presetSubtype="0" fill="hold" grpId="0" nodeType="after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Effect transition="in" filter="fade">
                                      <p:cBhvr>
                                        <p:cTn id="21" dur="1000"/>
                                        <p:tgtEl>
                                          <p:spTgt spid="11">
                                            <p:txEl>
                                              <p:pRg st="0" end="0"/>
                                            </p:txEl>
                                          </p:spTgt>
                                        </p:tgtEl>
                                      </p:cBhvr>
                                    </p:animEffect>
                                  </p:childTnLst>
                                </p:cTn>
                              </p:par>
                              <p:par>
                                <p:cTn id="22" presetID="23" presetClass="entr" presetSubtype="16"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0" grpId="0" build="p"/>
      <p:bldP spid="1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3729038" cy="725470"/>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lvl="0"/>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Examples:</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914400" y="1447800"/>
            <a:ext cx="7772400" cy="1838324"/>
          </a:xfrm>
          <a:solidFill>
            <a:schemeClr val="accent1">
              <a:lumMod val="50000"/>
            </a:schemeClr>
          </a:solidFill>
        </p:spPr>
        <p:txBody>
          <a:bodyPr>
            <a:normAutofit fontScale="62500" lnSpcReduction="20000"/>
          </a:bodyPr>
          <a:lstStyle/>
          <a:p>
            <a:r>
              <a:rPr lang="en-US" i="1" dirty="0" smtClean="0">
                <a:solidFill>
                  <a:schemeClr val="accent2">
                    <a:lumMod val="40000"/>
                    <a:lumOff val="60000"/>
                  </a:schemeClr>
                </a:solidFill>
              </a:rPr>
              <a:t>Thank you, you can take it.</a:t>
            </a:r>
            <a:endParaRPr lang="en-MY" dirty="0" smtClean="0">
              <a:solidFill>
                <a:schemeClr val="accent2">
                  <a:lumMod val="40000"/>
                  <a:lumOff val="60000"/>
                </a:schemeClr>
              </a:solidFill>
            </a:endParaRPr>
          </a:p>
          <a:p>
            <a:r>
              <a:rPr lang="en-US" i="1" dirty="0" smtClean="0">
                <a:solidFill>
                  <a:schemeClr val="accent2">
                    <a:lumMod val="40000"/>
                    <a:lumOff val="60000"/>
                  </a:schemeClr>
                </a:solidFill>
              </a:rPr>
              <a:t>Thanks, take it if you want.</a:t>
            </a:r>
            <a:endParaRPr lang="en-MY" dirty="0" smtClean="0">
              <a:solidFill>
                <a:schemeClr val="accent2">
                  <a:lumMod val="40000"/>
                  <a:lumOff val="60000"/>
                </a:schemeClr>
              </a:solidFill>
            </a:endParaRPr>
          </a:p>
          <a:p>
            <a:r>
              <a:rPr lang="en-US" i="1" dirty="0" smtClean="0">
                <a:solidFill>
                  <a:schemeClr val="accent2">
                    <a:lumMod val="40000"/>
                    <a:lumOff val="60000"/>
                  </a:schemeClr>
                </a:solidFill>
              </a:rPr>
              <a:t>Do you need it, if so I can give you as a gift because you are my friend.</a:t>
            </a:r>
            <a:endParaRPr lang="en-MY" dirty="0" smtClean="0">
              <a:solidFill>
                <a:schemeClr val="accent2">
                  <a:lumMod val="40000"/>
                  <a:lumOff val="60000"/>
                </a:schemeClr>
              </a:solidFill>
            </a:endParaRPr>
          </a:p>
          <a:p>
            <a:r>
              <a:rPr lang="en-US" i="1" dirty="0" smtClean="0">
                <a:solidFill>
                  <a:schemeClr val="accent2">
                    <a:lumMod val="40000"/>
                    <a:lumOff val="60000"/>
                  </a:schemeClr>
                </a:solidFill>
              </a:rPr>
              <a:t>It’s for you if you needed.</a:t>
            </a:r>
            <a:endParaRPr lang="en-MY" dirty="0" smtClean="0">
              <a:solidFill>
                <a:schemeClr val="accent2">
                  <a:lumMod val="40000"/>
                  <a:lumOff val="60000"/>
                </a:schemeClr>
              </a:solidFill>
            </a:endParaRPr>
          </a:p>
          <a:p>
            <a:r>
              <a:rPr lang="en-US" i="1" dirty="0" smtClean="0">
                <a:solidFill>
                  <a:schemeClr val="accent2">
                    <a:lumMod val="40000"/>
                    <a:lumOff val="60000"/>
                  </a:schemeClr>
                </a:solidFill>
              </a:rPr>
              <a:t>Really, I can give it for you as a gift.</a:t>
            </a:r>
            <a:endParaRPr lang="en-MY" dirty="0" smtClean="0">
              <a:solidFill>
                <a:schemeClr val="accent2">
                  <a:lumMod val="40000"/>
                  <a:lumOff val="60000"/>
                </a:schemeClr>
              </a:solidFill>
            </a:endParaRPr>
          </a:p>
          <a:p>
            <a:endParaRPr lang="en-MY" dirty="0">
              <a:solidFill>
                <a:schemeClr val="accent2">
                  <a:lumMod val="40000"/>
                  <a:lumOff val="60000"/>
                </a:schemeClr>
              </a:solidFill>
            </a:endParaRPr>
          </a:p>
        </p:txBody>
      </p:sp>
      <p:sp>
        <p:nvSpPr>
          <p:cNvPr id="4" name="Content Placeholder 2"/>
          <p:cNvSpPr txBox="1">
            <a:spLocks/>
          </p:cNvSpPr>
          <p:nvPr/>
        </p:nvSpPr>
        <p:spPr>
          <a:xfrm>
            <a:off x="1071538" y="3805254"/>
            <a:ext cx="7429552" cy="1838324"/>
          </a:xfrm>
          <a:prstGeom prst="rect">
            <a:avLst/>
          </a:prstGeom>
        </p:spPr>
        <p:txBody>
          <a:bodyPr vert="horz">
            <a:normAutofit fontScale="92500" lnSpcReduction="20000"/>
          </a:bodyPr>
          <a:lstStyle/>
          <a:p>
            <a:pPr marL="274320" lvl="0" indent="-274320">
              <a:spcBef>
                <a:spcPts val="580"/>
              </a:spcBef>
              <a:buClr>
                <a:schemeClr val="accent1"/>
              </a:buClr>
              <a:buSzPct val="85000"/>
              <a:buFont typeface="Wingdings 2"/>
              <a:buChar char=""/>
            </a:pPr>
            <a:r>
              <a:rPr lang="en-US" sz="2400" dirty="0"/>
              <a:t>Even when accepting a compliment, Arabs tend to return the compliment (which might sound insincere to NSs), or </a:t>
            </a:r>
            <a:r>
              <a:rPr lang="en-US" sz="2400" b="1" dirty="0"/>
              <a:t>insist on offering the object of the compliment to the speaker</a:t>
            </a:r>
            <a:r>
              <a:rPr lang="en-US" sz="2400" dirty="0"/>
              <a:t> (something that might be embarrassing to the NSs who did not expect this behavior). </a:t>
            </a:r>
            <a:r>
              <a:rPr lang="en-US" sz="2400" dirty="0" smtClean="0"/>
              <a:t>(Hessa,2007:31</a:t>
            </a:r>
            <a:r>
              <a:rPr lang="en-US" sz="2400" dirty="0"/>
              <a:t>) </a:t>
            </a:r>
            <a:endParaRPr kumimoji="0" lang="en-MY"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1000"/>
                                        <p:tgtEl>
                                          <p:spTgt spid="3">
                                            <p:bg/>
                                          </p:spTgt>
                                        </p:tgtEl>
                                      </p:cBhvr>
                                    </p:animEffect>
                                    <p:anim calcmode="lin" valueType="num">
                                      <p:cBhvr>
                                        <p:cTn id="13" dur="1000" fill="hold"/>
                                        <p:tgtEl>
                                          <p:spTgt spid="3">
                                            <p:bg/>
                                          </p:spTgt>
                                        </p:tgtEl>
                                        <p:attrNameLst>
                                          <p:attrName>ppt_x</p:attrName>
                                        </p:attrNameLst>
                                      </p:cBhvr>
                                      <p:tavLst>
                                        <p:tav tm="0">
                                          <p:val>
                                            <p:strVal val="#ppt_x"/>
                                          </p:val>
                                        </p:tav>
                                        <p:tav tm="100000">
                                          <p:val>
                                            <p:strVal val="#ppt_x"/>
                                          </p:val>
                                        </p:tav>
                                      </p:tavLst>
                                    </p:anim>
                                    <p:anim calcmode="lin" valueType="num">
                                      <p:cBhvr>
                                        <p:cTn id="14" dur="1000" fill="hold"/>
                                        <p:tgtEl>
                                          <p:spTgt spid="3">
                                            <p:bg/>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1000"/>
                                        <p:tgtEl>
                                          <p:spTgt spid="3">
                                            <p:txEl>
                                              <p:pRg st="0" end="0"/>
                                            </p:txEl>
                                          </p:spTgt>
                                        </p:tgtEl>
                                      </p:cBhvr>
                                    </p:animEffect>
                                    <p:anim calcmode="lin" valueType="num">
                                      <p:cBhvr>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fade">
                                      <p:cBhvr>
                                        <p:cTn id="44" dur="1000"/>
                                        <p:tgtEl>
                                          <p:spTgt spid="4"/>
                                        </p:tgtEl>
                                      </p:cBhvr>
                                    </p:animEffect>
                                    <p:anim calcmode="lin" valueType="num">
                                      <p:cBhvr>
                                        <p:cTn id="45" dur="1000" fill="hold"/>
                                        <p:tgtEl>
                                          <p:spTgt spid="4"/>
                                        </p:tgtEl>
                                        <p:attrNameLst>
                                          <p:attrName>ppt_x</p:attrName>
                                        </p:attrNameLst>
                                      </p:cBhvr>
                                      <p:tavLst>
                                        <p:tav tm="0">
                                          <p:val>
                                            <p:strVal val="#ppt_x"/>
                                          </p:val>
                                        </p:tav>
                                        <p:tav tm="100000">
                                          <p:val>
                                            <p:strVal val="#ppt_x"/>
                                          </p:val>
                                        </p:tav>
                                      </p:tavLst>
                                    </p:anim>
                                    <p:anim calcmode="lin" valueType="num">
                                      <p:cBhvr>
                                        <p:cTn id="4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116" y="346076"/>
            <a:ext cx="2943220" cy="58259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Conclusions </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1000100" y="1600200"/>
            <a:ext cx="7686700" cy="4525963"/>
          </a:xfrm>
        </p:spPr>
        <p:txBody>
          <a:bodyPr>
            <a:normAutofit fontScale="62500" lnSpcReduction="20000"/>
          </a:bodyPr>
          <a:lstStyle/>
          <a:p>
            <a:r>
              <a:rPr lang="en-US" dirty="0" smtClean="0"/>
              <a:t>This study has investigated the way </a:t>
            </a:r>
            <a:r>
              <a:rPr lang="en-GB" dirty="0" smtClean="0"/>
              <a:t>Iraqis respond to compliments in English and explored the kinds of response types preferred by subjects.</a:t>
            </a:r>
          </a:p>
          <a:p>
            <a:pPr>
              <a:buNone/>
            </a:pPr>
            <a:endParaRPr lang="en-GB" dirty="0" smtClean="0"/>
          </a:p>
          <a:p>
            <a:r>
              <a:rPr lang="en-GB" dirty="0" smtClean="0"/>
              <a:t>It is found that the group employed a variation in the use of strategies responding to compliments elicited by situational </a:t>
            </a:r>
            <a:r>
              <a:rPr lang="en-GB" dirty="0" err="1" smtClean="0"/>
              <a:t>setti</a:t>
            </a:r>
            <a:endParaRPr lang="en-GB" dirty="0" smtClean="0"/>
          </a:p>
          <a:p>
            <a:pPr>
              <a:buNone/>
            </a:pPr>
            <a:endParaRPr lang="en-US" dirty="0" smtClean="0"/>
          </a:p>
          <a:p>
            <a:r>
              <a:rPr lang="en-US" dirty="0" smtClean="0"/>
              <a:t>Pragmatic transfer does exist in compliment responses in English by Iraqi postgraduates </a:t>
            </a:r>
            <a:r>
              <a:rPr lang="en-GB" dirty="0" smtClean="0"/>
              <a:t>.</a:t>
            </a:r>
          </a:p>
          <a:p>
            <a:pPr>
              <a:buNone/>
            </a:pPr>
            <a:endParaRPr lang="en-GB" dirty="0" smtClean="0"/>
          </a:p>
          <a:p>
            <a:r>
              <a:rPr lang="en-US" dirty="0" smtClean="0"/>
              <a:t>This is due to Iraqis’ lack of knowledge of different sociolinguistic rules among cultures and then dependence on their L1 </a:t>
            </a:r>
            <a:r>
              <a:rPr lang="en-US" dirty="0" err="1" smtClean="0"/>
              <a:t>sociocultural</a:t>
            </a:r>
            <a:r>
              <a:rPr lang="en-US" dirty="0" smtClean="0"/>
              <a:t> norm in realizing speech acts in L2 (i.e., pragmatic transfer) can cause intercultural misunderstanding and lead to serious consequences.</a:t>
            </a:r>
            <a:endParaRPr lang="en-MY"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0430" y="214290"/>
            <a:ext cx="2657468" cy="58259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Implication</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914400" y="857232"/>
            <a:ext cx="7772400" cy="5162568"/>
          </a:xfrm>
        </p:spPr>
        <p:txBody>
          <a:bodyPr>
            <a:normAutofit lnSpcReduction="10000"/>
          </a:bodyPr>
          <a:lstStyle/>
          <a:p>
            <a:r>
              <a:rPr lang="en-US" sz="1800" dirty="0" smtClean="0"/>
              <a:t>Iraqi postgraduates</a:t>
            </a:r>
            <a:r>
              <a:rPr lang="en-GB" sz="1800" dirty="0" smtClean="0"/>
              <a:t> tend to have difficulty understanding the intended meaning communicated by a speech act (i.e. responding to compliments), or producing a speech act using appropriate language and manner in English.</a:t>
            </a:r>
          </a:p>
          <a:p>
            <a:pPr>
              <a:buNone/>
            </a:pPr>
            <a:endParaRPr lang="en-GB" sz="1800" dirty="0" smtClean="0"/>
          </a:p>
          <a:p>
            <a:r>
              <a:rPr lang="en-US" sz="1800" dirty="0" smtClean="0"/>
              <a:t>The study recommends second language teachers to help learners enhance their knowledge or competence of appropriate use of speech acts in the target language. The enhanced intercultural competence is necessary for not only avoiding communication errors, but also for establishing a fertile ground for increased interaction between native speakers of English and their non-native interlocutors.</a:t>
            </a:r>
          </a:p>
          <a:p>
            <a:pPr>
              <a:buNone/>
            </a:pPr>
            <a:endParaRPr lang="en-MY" sz="1800" dirty="0" smtClean="0"/>
          </a:p>
          <a:p>
            <a:r>
              <a:rPr lang="en-GB" sz="1800" dirty="0" smtClean="0"/>
              <a:t> </a:t>
            </a:r>
            <a:r>
              <a:rPr lang="en-US" sz="1800" dirty="0" smtClean="0"/>
              <a:t>Therefore, in teaching English as a foreign or a second language, it is important to present the authentic models in the context to the learners. In addition, learners should be trained to recognize the context, and be able to choose appropriate forms, strategies based on the contextualized cues; and teachers should provide opportunities for students to practice using what they have learned.</a:t>
            </a:r>
            <a:endParaRPr lang="en-MY" sz="1800"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3500438"/>
            <a:ext cx="6210320" cy="1785950"/>
          </a:xfrm>
        </p:spPr>
        <p:txBody>
          <a:bodyPr>
            <a:normAutofit/>
          </a:bodyPr>
          <a:lstStyle/>
          <a:p>
            <a:r>
              <a:rPr lang="en-MY" sz="2400" dirty="0" smtClean="0"/>
              <a:t>How to Accept a Compliment With Tact</a:t>
            </a:r>
            <a:br>
              <a:rPr lang="en-MY" sz="2400" dirty="0" smtClean="0"/>
            </a:br>
            <a:r>
              <a:rPr lang="en-MY" sz="2400" dirty="0" smtClean="0"/>
              <a:t> How to Give a Compliment </a:t>
            </a:r>
            <a:br>
              <a:rPr lang="en-MY" sz="2400" dirty="0" smtClean="0"/>
            </a:br>
            <a:r>
              <a:rPr lang="en-MY" sz="2400" dirty="0" smtClean="0"/>
              <a:t> How to Pay a Compliment </a:t>
            </a:r>
            <a:br>
              <a:rPr lang="en-MY" sz="2400" dirty="0" smtClean="0"/>
            </a:br>
            <a:r>
              <a:rPr lang="en-MY" sz="2400" dirty="0" smtClean="0"/>
              <a:t> How to Give and Receive a Compliment</a:t>
            </a:r>
            <a:endParaRPr lang="en-MY" sz="2400" dirty="0"/>
          </a:p>
        </p:txBody>
      </p:sp>
      <p:pic>
        <p:nvPicPr>
          <p:cNvPr id="5" name="Content Placeholder 4" descr="Header_Logo.gif"/>
          <p:cNvPicPr>
            <a:picLocks noGrp="1" noChangeAspect="1"/>
          </p:cNvPicPr>
          <p:nvPr>
            <p:ph idx="1"/>
          </p:nvPr>
        </p:nvPicPr>
        <p:blipFill>
          <a:blip r:embed="rId2"/>
          <a:stretch>
            <a:fillRect/>
          </a:stretch>
        </p:blipFill>
        <p:spPr>
          <a:xfrm>
            <a:off x="1142976" y="1142984"/>
            <a:ext cx="1905000" cy="6429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3" descr="img05.jpg"/>
          <p:cNvPicPr>
            <a:picLocks noChangeAspect="1"/>
          </p:cNvPicPr>
          <p:nvPr/>
        </p:nvPicPr>
        <p:blipFill>
          <a:blip r:embed="rId3"/>
          <a:stretch>
            <a:fillRect/>
          </a:stretch>
        </p:blipFill>
        <p:spPr>
          <a:xfrm rot="5400000">
            <a:off x="-2750371" y="2821753"/>
            <a:ext cx="6500810" cy="857256"/>
          </a:xfrm>
          <a:prstGeom prst="rect">
            <a:avLst/>
          </a:prstGeom>
          <a:ln>
            <a:noFill/>
          </a:ln>
          <a:effectLst>
            <a:softEdge rad="112500"/>
          </a:effectLst>
        </p:spPr>
      </p:pic>
      <p:sp>
        <p:nvSpPr>
          <p:cNvPr id="7" name="Rectangle 6"/>
          <p:cNvSpPr/>
          <p:nvPr/>
        </p:nvSpPr>
        <p:spPr>
          <a:xfrm>
            <a:off x="1071538" y="2428868"/>
            <a:ext cx="3500462" cy="461665"/>
          </a:xfrm>
          <a:prstGeom prst="rect">
            <a:avLst/>
          </a:prstGeom>
        </p:spPr>
        <p:txBody>
          <a:bodyPr wrap="square">
            <a:spAutoFit/>
          </a:bodyPr>
          <a:lstStyle/>
          <a:p>
            <a:r>
              <a:rPr lang="en-MY" sz="2400" dirty="0" smtClean="0">
                <a:hlinkClick r:id="rId4"/>
              </a:rPr>
              <a:t>http://www.ehow.com/</a:t>
            </a:r>
            <a:r>
              <a:rPr lang="en-MY" sz="2400" dirty="0" smtClean="0"/>
              <a:t> </a:t>
            </a:r>
            <a:endParaRPr lang="en-MY" sz="2400" dirty="0"/>
          </a:p>
        </p:txBody>
      </p:sp>
      <p:sp>
        <p:nvSpPr>
          <p:cNvPr id="9" name="Rectangle 8"/>
          <p:cNvSpPr/>
          <p:nvPr/>
        </p:nvSpPr>
        <p:spPr>
          <a:xfrm>
            <a:off x="3714744" y="285728"/>
            <a:ext cx="5214942" cy="1938992"/>
          </a:xfrm>
          <a:prstGeom prst="rect">
            <a:avLst/>
          </a:prstGeom>
        </p:spPr>
        <p:txBody>
          <a:bodyPr wrap="square">
            <a:spAutoFit/>
          </a:bodyPr>
          <a:lstStyle/>
          <a:p>
            <a:pPr>
              <a:buFont typeface="Wingdings" pitchFamily="2" charset="2"/>
              <a:buChar char="v"/>
            </a:pPr>
            <a:r>
              <a:rPr lang="en-US" sz="2000" b="1" dirty="0" smtClean="0">
                <a:solidFill>
                  <a:srgbClr val="FFC000"/>
                </a:solidFill>
              </a:rPr>
              <a:t>There are so many creative ways to give or response to compliments </a:t>
            </a:r>
          </a:p>
          <a:p>
            <a:pPr>
              <a:buFont typeface="Wingdings" pitchFamily="2" charset="2"/>
              <a:buChar char="v"/>
            </a:pPr>
            <a:endParaRPr lang="en-US" sz="2000" b="1" dirty="0" smtClean="0">
              <a:solidFill>
                <a:srgbClr val="FFC000"/>
              </a:solidFill>
            </a:endParaRPr>
          </a:p>
          <a:p>
            <a:pPr>
              <a:buFont typeface="Wingdings" pitchFamily="2" charset="2"/>
              <a:buChar char="v"/>
            </a:pPr>
            <a:r>
              <a:rPr lang="en-US" sz="2000" b="1" dirty="0" smtClean="0">
                <a:solidFill>
                  <a:srgbClr val="FFC000"/>
                </a:solidFill>
              </a:rPr>
              <a:t>If you need to response to a compliment  but aren't sure how to start, then you've come to the right site!</a:t>
            </a:r>
            <a:endParaRPr lang="en-MY" sz="2000" b="1" dirty="0">
              <a:solidFill>
                <a:srgbClr val="FFC000"/>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par>
                          <p:cTn id="22" fill="hold">
                            <p:stCondLst>
                              <p:cond delay="1000"/>
                            </p:stCondLst>
                            <p:childTnLst>
                              <p:par>
                                <p:cTn id="23" presetID="47" presetClass="entr" presetSubtype="0" fill="hold" grpId="0" nodeType="after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1000"/>
                                        <p:tgtEl>
                                          <p:spTgt spid="2"/>
                                        </p:tgtEl>
                                      </p:cBhvr>
                                    </p:animEffect>
                                    <p:anim calcmode="lin" valueType="num">
                                      <p:cBhvr>
                                        <p:cTn id="26" dur="1000" fill="hold"/>
                                        <p:tgtEl>
                                          <p:spTgt spid="2"/>
                                        </p:tgtEl>
                                        <p:attrNameLst>
                                          <p:attrName>ppt_x</p:attrName>
                                        </p:attrNameLst>
                                      </p:cBhvr>
                                      <p:tavLst>
                                        <p:tav tm="0">
                                          <p:val>
                                            <p:strVal val="#ppt_x"/>
                                          </p:val>
                                        </p:tav>
                                        <p:tav tm="100000">
                                          <p:val>
                                            <p:strVal val="#ppt_x"/>
                                          </p:val>
                                        </p:tav>
                                      </p:tavLst>
                                    </p:anim>
                                    <p:anim calcmode="lin" valueType="num">
                                      <p:cBhvr>
                                        <p:cTn id="2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24" y="1600201"/>
            <a:ext cx="7000924" cy="2185990"/>
          </a:xfrm>
        </p:spPr>
        <p:txBody>
          <a:bodyPr>
            <a:normAutofit/>
          </a:bodyPr>
          <a:lstStyle/>
          <a:p>
            <a:r>
              <a:rPr lang="en-MY" dirty="0" smtClean="0"/>
              <a:t>Pass on the kindness. For every compliment you're paid, compliment another person. Sincere compliments have a way of coming back to you.</a:t>
            </a:r>
          </a:p>
        </p:txBody>
      </p:sp>
      <p:sp>
        <p:nvSpPr>
          <p:cNvPr id="4" name="Rectangle 3"/>
          <p:cNvSpPr/>
          <p:nvPr/>
        </p:nvSpPr>
        <p:spPr>
          <a:xfrm>
            <a:off x="952378" y="428604"/>
            <a:ext cx="3262432" cy="923330"/>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5400" b="1" cap="none" spc="0" dirty="0" smtClean="0">
                <a:ln/>
                <a:solidFill>
                  <a:srgbClr val="FF99FF"/>
                </a:solidFill>
                <a:effectLst/>
              </a:rPr>
              <a:t>Finally….</a:t>
            </a:r>
            <a:endParaRPr lang="en-MY" sz="5400" b="1" cap="none" spc="0" dirty="0">
              <a:ln/>
              <a:solidFill>
                <a:srgbClr val="FF99FF"/>
              </a:solidFill>
              <a:effectLst/>
            </a:endParaRPr>
          </a:p>
        </p:txBody>
      </p:sp>
      <p:sp>
        <p:nvSpPr>
          <p:cNvPr id="7" name="Rectangle 6"/>
          <p:cNvSpPr/>
          <p:nvPr/>
        </p:nvSpPr>
        <p:spPr>
          <a:xfrm>
            <a:off x="4283147" y="4148744"/>
            <a:ext cx="3955122"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Thank You!</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8" name="Picture 7"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4"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500" fill="hold"/>
                                        <p:tgtEl>
                                          <p:spTgt spid="7"/>
                                        </p:tgtEl>
                                        <p:attrNameLst>
                                          <p:attrName>ppt_w</p:attrName>
                                        </p:attrNameLst>
                                      </p:cBhvr>
                                      <p:tavLst>
                                        <p:tav tm="0">
                                          <p:val>
                                            <p:fltVal val="0"/>
                                          </p:val>
                                        </p:tav>
                                        <p:tav tm="100000">
                                          <p:val>
                                            <p:strVal val="#ppt_w"/>
                                          </p:val>
                                        </p:tav>
                                      </p:tavLst>
                                    </p:anim>
                                    <p:anim calcmode="lin" valueType="num">
                                      <p:cBhvr>
                                        <p:cTn id="21"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pic>
        <p:nvPicPr>
          <p:cNvPr id="7" name="Picture 28" descr="2689166158_5a70a10732"/>
          <p:cNvPicPr>
            <a:picLocks noChangeAspect="1" noChangeArrowheads="1"/>
          </p:cNvPicPr>
          <p:nvPr/>
        </p:nvPicPr>
        <p:blipFill>
          <a:blip r:embed="rId3"/>
          <a:srcRect/>
          <a:stretch>
            <a:fillRect/>
          </a:stretch>
        </p:blipFill>
        <p:spPr bwMode="auto">
          <a:xfrm>
            <a:off x="4000496" y="642918"/>
            <a:ext cx="5143504" cy="3071834"/>
          </a:xfrm>
          <a:prstGeom prst="round2SameRect">
            <a:avLst/>
          </a:prstGeom>
          <a:ln>
            <a:noFill/>
          </a:ln>
          <a:effectLst>
            <a:reflection blurRad="12700" stA="30000" endPos="30000" dist="5000" dir="5400000" sy="-100000" algn="bl" rotWithShape="0"/>
          </a:effectLst>
          <a:scene3d>
            <a:camera prst="isometricOffAxis1Right"/>
            <a:lightRig rig="threePt" dir="t">
              <a:rot lat="0" lon="0" rev="2700000"/>
            </a:lightRig>
          </a:scene3d>
          <a:sp3d>
            <a:bevelT w="63500" h="50800" prst="relaxedInset"/>
          </a:sp3d>
        </p:spPr>
      </p:pic>
      <p:sp>
        <p:nvSpPr>
          <p:cNvPr id="9" name="Content Placeholder 2"/>
          <p:cNvSpPr txBox="1">
            <a:spLocks/>
          </p:cNvSpPr>
          <p:nvPr/>
        </p:nvSpPr>
        <p:spPr>
          <a:xfrm>
            <a:off x="428596" y="857232"/>
            <a:ext cx="3857652" cy="3286148"/>
          </a:xfrm>
          <a:prstGeom prst="rect">
            <a:avLst/>
          </a:prstGeom>
        </p:spPr>
        <p:txBody>
          <a:bodyPr vert="horz">
            <a:normAutofit fontScale="77500" lnSpcReduction="20000"/>
          </a:bodyPr>
          <a:lstStyle/>
          <a:p>
            <a:pPr marL="420624" lvl="0" indent="-384048">
              <a:spcBef>
                <a:spcPct val="20000"/>
              </a:spcBef>
              <a:buClr>
                <a:schemeClr val="accent1"/>
              </a:buClr>
              <a:buSzPct val="80000"/>
              <a:buFont typeface="Wingdings 2"/>
              <a:buChar char=""/>
            </a:pPr>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One of the main functions of language is to establish and maintain human relationships. </a:t>
            </a:r>
          </a:p>
          <a:p>
            <a:pPr marL="420624" lvl="0" indent="-384048">
              <a:spcBef>
                <a:spcPct val="20000"/>
              </a:spcBef>
              <a:buClr>
                <a:schemeClr val="accent1"/>
              </a:buClr>
              <a:buSzPct val="80000"/>
            </a:pPr>
            <a:endPar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marL="420624" lvl="0" indent="-384048">
              <a:spcBef>
                <a:spcPct val="20000"/>
              </a:spcBef>
              <a:buClr>
                <a:schemeClr val="accent1"/>
              </a:buClr>
              <a:buSzPct val="80000"/>
              <a:buFont typeface="Wingdings 2"/>
              <a:buChar char=""/>
            </a:pPr>
            <a:r>
              <a:rPr kumimoji="0" lang="en-MY" sz="28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latin typeface="+mn-lt"/>
                <a:ea typeface="+mn-ea"/>
                <a:cs typeface="+mn-cs"/>
              </a:rPr>
              <a:t>Unfortunately, many people do not understand the impact of a response to a compliment.</a:t>
            </a:r>
          </a:p>
          <a:p>
            <a:pPr marL="420624" lvl="0" indent="-384048">
              <a:spcBef>
                <a:spcPct val="20000"/>
              </a:spcBef>
              <a:buClr>
                <a:schemeClr val="accent1"/>
              </a:buClr>
              <a:buSzPct val="80000"/>
            </a:pPr>
            <a:endPar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Rectangle 10"/>
          <p:cNvSpPr/>
          <p:nvPr/>
        </p:nvSpPr>
        <p:spPr>
          <a:xfrm>
            <a:off x="1071538" y="4189405"/>
            <a:ext cx="6572264" cy="954107"/>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How should we be responding</a:t>
            </a:r>
          </a:p>
          <a:p>
            <a:pPr algn="ctr"/>
            <a:r>
              <a:rPr lang="en-US"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to compliments then?</a:t>
            </a:r>
            <a:endParaRPr lang="en-MY"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3" name="Rectangle 12"/>
          <p:cNvSpPr/>
          <p:nvPr/>
        </p:nvSpPr>
        <p:spPr>
          <a:xfrm>
            <a:off x="1071538" y="5332413"/>
            <a:ext cx="7920062" cy="954107"/>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How should we do so when responding in a foreign language (English)?</a:t>
            </a:r>
            <a:endParaRPr lang="en-MY"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1000"/>
                                        <p:tgtEl>
                                          <p:spTgt spid="9">
                                            <p:txEl>
                                              <p:pRg st="0" end="0"/>
                                            </p:txEl>
                                          </p:spTgt>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fade">
                                      <p:cBhvr>
                                        <p:cTn id="15" dur="1000"/>
                                        <p:tgtEl>
                                          <p:spTgt spid="9">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anim calcmode="lin" valueType="num">
                                      <p:cBhvr>
                                        <p:cTn id="21" dur="1000" fill="hold"/>
                                        <p:tgtEl>
                                          <p:spTgt spid="11"/>
                                        </p:tgtEl>
                                        <p:attrNameLst>
                                          <p:attrName>ppt_x</p:attrName>
                                        </p:attrNameLst>
                                      </p:cBhvr>
                                      <p:tavLst>
                                        <p:tav tm="0">
                                          <p:val>
                                            <p:strVal val="#ppt_x"/>
                                          </p:val>
                                        </p:tav>
                                        <p:tav tm="100000">
                                          <p:val>
                                            <p:strVal val="#ppt_x"/>
                                          </p:val>
                                        </p:tav>
                                      </p:tavLst>
                                    </p:anim>
                                    <p:anim calcmode="lin" valueType="num">
                                      <p:cBhvr>
                                        <p:cTn id="2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1000"/>
                                        <p:tgtEl>
                                          <p:spTgt spid="13"/>
                                        </p:tgtEl>
                                      </p:cBhvr>
                                    </p:animEffect>
                                    <p:anim calcmode="lin" valueType="num">
                                      <p:cBhvr>
                                        <p:cTn id="28" dur="1000" fill="hold"/>
                                        <p:tgtEl>
                                          <p:spTgt spid="13"/>
                                        </p:tgtEl>
                                        <p:attrNameLst>
                                          <p:attrName>ppt_x</p:attrName>
                                        </p:attrNameLst>
                                      </p:cBhvr>
                                      <p:tavLst>
                                        <p:tav tm="0">
                                          <p:val>
                                            <p:strVal val="#ppt_x"/>
                                          </p:val>
                                        </p:tav>
                                        <p:tav tm="100000">
                                          <p:val>
                                            <p:strVal val="#ppt_x"/>
                                          </p:val>
                                        </p:tav>
                                      </p:tavLst>
                                    </p:anim>
                                    <p:anim calcmode="lin" valueType="num">
                                      <p:cBhvr>
                                        <p:cTn id="2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1"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C:\Program Files\Microsoft Office\MEDIA\OFFICE12\Lines\BD21336_.gif"/>
          <p:cNvPicPr>
            <a:picLocks noChangeAspect="1" noChangeArrowheads="1"/>
          </p:cNvPicPr>
          <p:nvPr/>
        </p:nvPicPr>
        <p:blipFill>
          <a:blip r:embed="rId3"/>
          <a:srcRect/>
          <a:stretch>
            <a:fillRect/>
          </a:stretch>
        </p:blipFill>
        <p:spPr bwMode="auto">
          <a:xfrm flipV="1">
            <a:off x="142781" y="2571743"/>
            <a:ext cx="8929813" cy="71438"/>
          </a:xfrm>
          <a:prstGeom prst="rect">
            <a:avLst/>
          </a:prstGeom>
          <a:noFill/>
        </p:spPr>
      </p:pic>
      <p:sp>
        <p:nvSpPr>
          <p:cNvPr id="2" name="Title 1"/>
          <p:cNvSpPr>
            <a:spLocks noGrp="1"/>
          </p:cNvSpPr>
          <p:nvPr>
            <p:ph type="ctrTitle"/>
          </p:nvPr>
        </p:nvSpPr>
        <p:spPr>
          <a:xfrm>
            <a:off x="928662" y="1357298"/>
            <a:ext cx="8072462" cy="1100144"/>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200"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 Study of Compliment Responses in English among Iraqi Postgraduates at </a:t>
            </a:r>
            <a:r>
              <a:rPr lang="en-GB" sz="3200"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USM</a:t>
            </a:r>
            <a:endParaRPr lang="en-MY" sz="3200"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Table 3"/>
          <p:cNvGraphicFramePr>
            <a:graphicFrameLocks noGrp="1"/>
          </p:cNvGraphicFramePr>
          <p:nvPr/>
        </p:nvGraphicFramePr>
        <p:xfrm>
          <a:off x="2643174" y="3214686"/>
          <a:ext cx="6072230" cy="1214446"/>
        </p:xfrm>
        <a:graphic>
          <a:graphicData uri="http://schemas.openxmlformats.org/drawingml/2006/table">
            <a:tbl>
              <a:tblPr>
                <a:tableStyleId>{2D5ABB26-0587-4C30-8999-92F81FD0307C}</a:tableStyleId>
              </a:tblPr>
              <a:tblGrid>
                <a:gridCol w="3282035"/>
                <a:gridCol w="2790195"/>
              </a:tblGrid>
              <a:tr h="451893">
                <a:tc>
                  <a:txBody>
                    <a:bodyPr/>
                    <a:lstStyle/>
                    <a:p>
                      <a:pPr indent="155575" algn="ctr">
                        <a:spcAft>
                          <a:spcPts val="0"/>
                        </a:spcAft>
                      </a:pPr>
                      <a:r>
                        <a:rPr lang="en-US" sz="1800" dirty="0" err="1"/>
                        <a:t>Hiba</a:t>
                      </a:r>
                      <a:r>
                        <a:rPr lang="en-US" sz="1800" dirty="0"/>
                        <a:t> </a:t>
                      </a:r>
                      <a:r>
                        <a:rPr lang="en-US" sz="1800" dirty="0" err="1"/>
                        <a:t>Qusay</a:t>
                      </a:r>
                      <a:r>
                        <a:rPr lang="en-US" sz="1800" dirty="0"/>
                        <a:t> Abdul </a:t>
                      </a:r>
                      <a:r>
                        <a:rPr lang="en-US" sz="1800" dirty="0" err="1"/>
                        <a:t>Sattar</a:t>
                      </a:r>
                      <a:endParaRPr lang="en-MY" sz="1800" b="1" dirty="0">
                        <a:latin typeface="Times New Roman"/>
                        <a:ea typeface="Times New Roman"/>
                        <a:cs typeface="Times New Roman"/>
                      </a:endParaRPr>
                    </a:p>
                  </a:txBody>
                  <a:tcPr marL="68580" marR="68580" marT="0" marB="0"/>
                </a:tc>
                <a:tc>
                  <a:txBody>
                    <a:bodyPr/>
                    <a:lstStyle/>
                    <a:p>
                      <a:pPr indent="155575" algn="ctr">
                        <a:spcAft>
                          <a:spcPts val="0"/>
                        </a:spcAft>
                      </a:pPr>
                      <a:r>
                        <a:rPr lang="en-US" sz="1800" dirty="0" err="1"/>
                        <a:t>Salasiah</a:t>
                      </a:r>
                      <a:r>
                        <a:rPr lang="en-US" sz="1800" dirty="0"/>
                        <a:t> </a:t>
                      </a:r>
                      <a:r>
                        <a:rPr lang="en-US" sz="1800" dirty="0" err="1"/>
                        <a:t>Che</a:t>
                      </a:r>
                      <a:r>
                        <a:rPr lang="en-US" sz="1800" dirty="0"/>
                        <a:t> </a:t>
                      </a:r>
                      <a:r>
                        <a:rPr lang="en-US" sz="1800" dirty="0" err="1" smtClean="0"/>
                        <a:t>Lah</a:t>
                      </a:r>
                      <a:r>
                        <a:rPr lang="en-US" sz="1800" baseline="0" dirty="0" smtClean="0"/>
                        <a:t> (Dr.)</a:t>
                      </a:r>
                      <a:endParaRPr lang="en-MY" sz="1800" b="1" dirty="0">
                        <a:latin typeface="Times New Roman"/>
                        <a:ea typeface="Times New Roman"/>
                        <a:cs typeface="Times New Roman"/>
                      </a:endParaRPr>
                    </a:p>
                  </a:txBody>
                  <a:tcPr marL="68580" marR="68580" marT="0" marB="0"/>
                </a:tc>
              </a:tr>
              <a:tr h="401038">
                <a:tc>
                  <a:txBody>
                    <a:bodyPr/>
                    <a:lstStyle/>
                    <a:p>
                      <a:pPr indent="155575" algn="ctr">
                        <a:spcAft>
                          <a:spcPts val="0"/>
                        </a:spcAft>
                      </a:pPr>
                      <a:r>
                        <a:rPr lang="en-US" sz="1600" dirty="0" err="1"/>
                        <a:t>Universiti</a:t>
                      </a:r>
                      <a:r>
                        <a:rPr lang="en-US" sz="1600" dirty="0"/>
                        <a:t> </a:t>
                      </a:r>
                      <a:r>
                        <a:rPr lang="en-US" sz="1600" dirty="0" err="1"/>
                        <a:t>Sains</a:t>
                      </a:r>
                      <a:r>
                        <a:rPr lang="en-US" sz="1600" dirty="0"/>
                        <a:t> </a:t>
                      </a:r>
                      <a:r>
                        <a:rPr lang="en-GB" sz="1600" kern="1200" dirty="0" smtClean="0"/>
                        <a:t>Malaysia</a:t>
                      </a:r>
                      <a:endParaRPr lang="en-MY" sz="1600" b="1" dirty="0">
                        <a:latin typeface="Times New Roman"/>
                        <a:ea typeface="Times New Roman"/>
                        <a:cs typeface="Times New Roman"/>
                      </a:endParaRPr>
                    </a:p>
                  </a:txBody>
                  <a:tcPr marL="68580" marR="68580" marT="0" marB="0"/>
                </a:tc>
                <a:tc>
                  <a:txBody>
                    <a:bodyPr/>
                    <a:lstStyle/>
                    <a:p>
                      <a:pPr indent="155575" algn="ctr">
                        <a:spcAft>
                          <a:spcPts val="0"/>
                        </a:spcAft>
                      </a:pPr>
                      <a:r>
                        <a:rPr lang="en-US" sz="1600" dirty="0" err="1"/>
                        <a:t>Universiti</a:t>
                      </a:r>
                      <a:r>
                        <a:rPr lang="en-US" sz="1600" dirty="0"/>
                        <a:t> </a:t>
                      </a:r>
                      <a:r>
                        <a:rPr lang="en-US" sz="1600" dirty="0" err="1"/>
                        <a:t>Sains</a:t>
                      </a:r>
                      <a:r>
                        <a:rPr lang="en-US" sz="1600" dirty="0"/>
                        <a:t> </a:t>
                      </a:r>
                      <a:r>
                        <a:rPr lang="en-GB" sz="1600" kern="1200" dirty="0" smtClean="0"/>
                        <a:t>Malaysia</a:t>
                      </a:r>
                      <a:endParaRPr lang="en-MY" sz="1600" b="1" dirty="0">
                        <a:latin typeface="Times New Roman"/>
                        <a:ea typeface="Times New Roman"/>
                        <a:cs typeface="Times New Roman"/>
                      </a:endParaRPr>
                    </a:p>
                  </a:txBody>
                  <a:tcPr marL="68580" marR="68580" marT="0" marB="0"/>
                </a:tc>
              </a:tr>
              <a:tr h="361515">
                <a:tc>
                  <a:txBody>
                    <a:bodyPr/>
                    <a:lstStyle/>
                    <a:p>
                      <a:pPr indent="155575" algn="ctr">
                        <a:spcAft>
                          <a:spcPts val="0"/>
                        </a:spcAft>
                      </a:pPr>
                      <a:r>
                        <a:rPr lang="en-US" sz="1600" u="sng" dirty="0">
                          <a:hlinkClick r:id="rId4"/>
                        </a:rPr>
                        <a:t>hibaqusay@yahoo.com</a:t>
                      </a:r>
                      <a:endParaRPr lang="en-MY" sz="1600" dirty="0">
                        <a:solidFill>
                          <a:srgbClr val="FF0000"/>
                        </a:solidFill>
                        <a:latin typeface="Times New Roman"/>
                        <a:ea typeface="Times New Roman"/>
                        <a:cs typeface="Times New Roman"/>
                      </a:endParaRPr>
                    </a:p>
                  </a:txBody>
                  <a:tcPr marL="68580" marR="68580" marT="0" marB="0"/>
                </a:tc>
                <a:tc>
                  <a:txBody>
                    <a:bodyPr/>
                    <a:lstStyle/>
                    <a:p>
                      <a:pPr indent="155575" algn="ctr">
                        <a:spcAft>
                          <a:spcPts val="0"/>
                        </a:spcAft>
                      </a:pPr>
                      <a:r>
                        <a:rPr lang="en-US" sz="1600" u="sng" dirty="0">
                          <a:hlinkClick r:id="rId5"/>
                        </a:rPr>
                        <a:t>salasiah@usm.my</a:t>
                      </a:r>
                      <a:r>
                        <a:rPr lang="en-US" sz="1600" dirty="0"/>
                        <a:t> </a:t>
                      </a:r>
                      <a:endParaRPr lang="en-MY" sz="1600" dirty="0">
                        <a:latin typeface="Times New Roman"/>
                        <a:ea typeface="Times New Roman"/>
                        <a:cs typeface="Times New Roman"/>
                      </a:endParaRPr>
                    </a:p>
                  </a:txBody>
                  <a:tcPr marL="68580" marR="68580" marT="0" marB="0"/>
                </a:tc>
              </a:tr>
            </a:tbl>
          </a:graphicData>
        </a:graphic>
      </p:graphicFrame>
      <p:pic>
        <p:nvPicPr>
          <p:cNvPr id="24" name="Picture 23" descr="new_banner.gif"/>
          <p:cNvPicPr>
            <a:picLocks noChangeAspect="1"/>
          </p:cNvPicPr>
          <p:nvPr/>
        </p:nvPicPr>
        <p:blipFill>
          <a:blip r:embed="rId6"/>
          <a:stretch>
            <a:fillRect/>
          </a:stretch>
        </p:blipFill>
        <p:spPr>
          <a:xfrm>
            <a:off x="1071538" y="142852"/>
            <a:ext cx="7920031" cy="714380"/>
          </a:xfrm>
          <a:prstGeom prst="rect">
            <a:avLst/>
          </a:prstGeom>
          <a:ln>
            <a:noFill/>
          </a:ln>
          <a:effectLst>
            <a:softEdge rad="112500"/>
          </a:effectLst>
        </p:spPr>
      </p:pic>
      <p:sp>
        <p:nvSpPr>
          <p:cNvPr id="15" name="Oval 14"/>
          <p:cNvSpPr/>
          <p:nvPr/>
        </p:nvSpPr>
        <p:spPr>
          <a:xfrm>
            <a:off x="1071538" y="3714752"/>
            <a:ext cx="1537120" cy="1285884"/>
          </a:xfrm>
          <a:prstGeom prst="ellipse">
            <a:avLst/>
          </a:prstGeom>
          <a:blipFill rotWithShape="0">
            <a:blip r:embed="rId7"/>
            <a:stretch>
              <a:fillRect/>
            </a:stretch>
          </a:blipFill>
          <a:effectLst>
            <a:glow rad="101600">
              <a:schemeClr val="accent6">
                <a:lumMod val="20000"/>
                <a:lumOff val="80000"/>
                <a:alpha val="40000"/>
              </a:schemeClr>
            </a:glow>
          </a:effectLst>
        </p:spPr>
        <p:style>
          <a:lnRef idx="0">
            <a:schemeClr val="lt1">
              <a:hueOff val="0"/>
              <a:satOff val="0"/>
              <a:lumOff val="0"/>
              <a:alphaOff val="0"/>
            </a:schemeClr>
          </a:lnRef>
          <a:fillRef idx="1">
            <a:scrgbClr r="0" g="0" b="0"/>
          </a:fillRef>
          <a:effectRef idx="2">
            <a:scrgbClr r="0" g="0" b="0"/>
          </a:effectRef>
          <a:fontRef idx="minor">
            <a:schemeClr val="lt1">
              <a:hueOff val="0"/>
              <a:satOff val="0"/>
              <a:lumOff val="0"/>
              <a:alphaOff val="0"/>
            </a:schemeClr>
          </a:fontRef>
        </p:style>
      </p:sp>
      <p:sp>
        <p:nvSpPr>
          <p:cNvPr id="16" name="Oval 15"/>
          <p:cNvSpPr/>
          <p:nvPr/>
        </p:nvSpPr>
        <p:spPr>
          <a:xfrm>
            <a:off x="142844" y="2000240"/>
            <a:ext cx="1500198" cy="1357322"/>
          </a:xfrm>
          <a:prstGeom prst="ellipse">
            <a:avLst/>
          </a:prstGeom>
          <a:blipFill>
            <a:blip r:embed="rId7"/>
            <a:stretch>
              <a:fillRect/>
            </a:stretch>
          </a:blipFill>
          <a:effectLst>
            <a:glow rad="101600">
              <a:schemeClr val="accent6">
                <a:lumMod val="20000"/>
                <a:lumOff val="80000"/>
                <a:alpha val="40000"/>
              </a:schemeClr>
            </a:glow>
          </a:effectLst>
        </p:spPr>
        <p:style>
          <a:lnRef idx="0">
            <a:schemeClr val="lt1">
              <a:hueOff val="0"/>
              <a:satOff val="0"/>
              <a:lumOff val="0"/>
              <a:alphaOff val="0"/>
            </a:schemeClr>
          </a:lnRef>
          <a:fillRef idx="1">
            <a:scrgbClr r="0" g="0" b="0"/>
          </a:fillRef>
          <a:effectRef idx="2">
            <a:scrgbClr r="0" g="0" b="0"/>
          </a:effectRef>
          <a:fontRef idx="minor">
            <a:schemeClr val="lt1">
              <a:hueOff val="0"/>
              <a:satOff val="0"/>
              <a:lumOff val="0"/>
              <a:alphaOff val="0"/>
            </a:schemeClr>
          </a:fontRef>
        </p:style>
      </p:sp>
      <p:sp>
        <p:nvSpPr>
          <p:cNvPr id="18" name="Oval 17"/>
          <p:cNvSpPr/>
          <p:nvPr/>
        </p:nvSpPr>
        <p:spPr>
          <a:xfrm>
            <a:off x="1000100" y="3571876"/>
            <a:ext cx="1714512" cy="1500198"/>
          </a:xfrm>
          <a:prstGeom prst="ellipse">
            <a:avLst/>
          </a:prstGeom>
          <a:gradFill flip="none" rotWithShape="1">
            <a:gsLst>
              <a:gs pos="0">
                <a:srgbClr val="CCCCFF"/>
              </a:gs>
              <a:gs pos="17999">
                <a:srgbClr val="99CCFF"/>
              </a:gs>
              <a:gs pos="36000">
                <a:srgbClr val="9966FF"/>
              </a:gs>
              <a:gs pos="61000">
                <a:srgbClr val="CC99FF"/>
              </a:gs>
              <a:gs pos="82001">
                <a:srgbClr val="99CCFF"/>
              </a:gs>
              <a:gs pos="100000">
                <a:srgbClr val="CCCCFF"/>
              </a:gs>
            </a:gsLst>
            <a:path path="circle">
              <a:fillToRect l="100000" b="100000"/>
            </a:path>
            <a:tileRect t="-100000" r="-100000"/>
          </a:gradFill>
          <a:ln>
            <a:gradFill>
              <a:gsLst>
                <a:gs pos="0">
                  <a:srgbClr val="CCCCFF"/>
                </a:gs>
                <a:gs pos="17999">
                  <a:srgbClr val="99CCFF"/>
                </a:gs>
                <a:gs pos="36000">
                  <a:srgbClr val="9966FF"/>
                </a:gs>
                <a:gs pos="61000">
                  <a:srgbClr val="CC99FF"/>
                </a:gs>
                <a:gs pos="82001">
                  <a:srgbClr val="99CCFF"/>
                </a:gs>
                <a:gs pos="100000">
                  <a:srgbClr val="CCCCFF"/>
                </a:gs>
              </a:gsLst>
              <a:lin ang="5400000" scaled="0"/>
            </a:gradFill>
          </a:ln>
          <a:effectLst/>
          <a:scene3d>
            <a:camera prst="orthographicFront"/>
            <a:lightRig rig="glow" dir="t">
              <a:rot lat="0" lon="0" rev="6600000"/>
            </a:lightRig>
          </a:scene3d>
          <a:sp3d prstMaterial="clear">
            <a:bevelT w="635000" h="635000"/>
            <a:extrusionClr>
              <a:schemeClr val="bg1"/>
            </a:extrusionClr>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Oval 18"/>
          <p:cNvSpPr/>
          <p:nvPr/>
        </p:nvSpPr>
        <p:spPr>
          <a:xfrm>
            <a:off x="2357422" y="5214950"/>
            <a:ext cx="1571636" cy="1357322"/>
          </a:xfrm>
          <a:prstGeom prst="ellipse">
            <a:avLst/>
          </a:prstGeom>
          <a:blipFill>
            <a:blip r:embed="rId7">
              <a:duotone>
                <a:schemeClr val="accent1">
                  <a:shade val="45000"/>
                  <a:satMod val="135000"/>
                </a:schemeClr>
                <a:prstClr val="white"/>
              </a:duotone>
            </a:blip>
            <a:stretch>
              <a:fillRect/>
            </a:stretch>
          </a:blipFill>
          <a:effectLst>
            <a:glow rad="101600">
              <a:schemeClr val="accent6">
                <a:lumMod val="20000"/>
                <a:lumOff val="80000"/>
                <a:alpha val="40000"/>
              </a:schemeClr>
            </a:glow>
          </a:effectLst>
        </p:spPr>
        <p:style>
          <a:lnRef idx="0">
            <a:schemeClr val="lt1">
              <a:hueOff val="0"/>
              <a:satOff val="0"/>
              <a:lumOff val="0"/>
              <a:alphaOff val="0"/>
            </a:schemeClr>
          </a:lnRef>
          <a:fillRef idx="1">
            <a:scrgbClr r="0" g="0" b="0"/>
          </a:fillRef>
          <a:effectRef idx="2">
            <a:scrgbClr r="0" g="0" b="0"/>
          </a:effectRef>
          <a:fontRef idx="minor">
            <a:schemeClr val="lt1">
              <a:hueOff val="0"/>
              <a:satOff val="0"/>
              <a:lumOff val="0"/>
              <a:alphaOff val="0"/>
            </a:schemeClr>
          </a:fontRef>
        </p:style>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5" presetClass="entr" presetSubtype="0"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par>
                                <p:cTn id="16" presetID="1" presetClass="entr" presetSubtype="0" fill="hold" grpId="3" nodeType="withEffect">
                                  <p:stCondLst>
                                    <p:cond delay="1400"/>
                                  </p:stCondLst>
                                  <p:childTnLst>
                                    <p:set>
                                      <p:cBhvr>
                                        <p:cTn id="17" dur="1" fill="hold">
                                          <p:stCondLst>
                                            <p:cond delay="0"/>
                                          </p:stCondLst>
                                        </p:cTn>
                                        <p:tgtEl>
                                          <p:spTgt spid="18"/>
                                        </p:tgtEl>
                                        <p:attrNameLst>
                                          <p:attrName>style.visibility</p:attrName>
                                        </p:attrNameLst>
                                      </p:cBhvr>
                                      <p:to>
                                        <p:strVal val="visible"/>
                                      </p:to>
                                    </p:set>
                                  </p:childTnLst>
                                </p:cTn>
                              </p:par>
                              <p:par>
                                <p:cTn id="18" presetID="0" presetClass="path" presetSubtype="0" accel="50000" fill="hold" grpId="0" nodeType="withEffect">
                                  <p:stCondLst>
                                    <p:cond delay="1400"/>
                                  </p:stCondLst>
                                  <p:childTnLst>
                                    <p:animMotion origin="layout" path="M 0.70625 0.62014 C 0.60833 0.53727 0.26666 0.2831 0.11875 0.12292 C -0.02917 -0.03727 -0.0908 -0.21481 -0.18073 -0.34167 C -0.27066 -0.46852 -0.36042 -0.53356 -0.42084 -0.63889 " pathEditMode="relative" rAng="0" ptsTypes="aaaa">
                                      <p:cBhvr>
                                        <p:cTn id="19" dur="8000" fill="hold"/>
                                        <p:tgtEl>
                                          <p:spTgt spid="18"/>
                                        </p:tgtEl>
                                        <p:attrNameLst>
                                          <p:attrName>ppt_x</p:attrName>
                                          <p:attrName>ppt_y</p:attrName>
                                        </p:attrNameLst>
                                      </p:cBhvr>
                                      <p:rCtr x="-564" y="-630"/>
                                    </p:animMotion>
                                  </p:childTnLst>
                                </p:cTn>
                              </p:par>
                              <p:par>
                                <p:cTn id="20" presetID="6" presetClass="emph" presetSubtype="0" fill="hold" grpId="1" nodeType="withEffect">
                                  <p:stCondLst>
                                    <p:cond delay="7000"/>
                                  </p:stCondLst>
                                  <p:childTnLst>
                                    <p:animScale>
                                      <p:cBhvr>
                                        <p:cTn id="21" dur="100" fill="hold"/>
                                        <p:tgtEl>
                                          <p:spTgt spid="18"/>
                                        </p:tgtEl>
                                      </p:cBhvr>
                                      <p:by x="150000" y="150000"/>
                                    </p:animScale>
                                  </p:childTnLst>
                                </p:cTn>
                              </p:par>
                              <p:par>
                                <p:cTn id="22" presetID="10" presetClass="exit" presetSubtype="0" fill="hold" grpId="2" nodeType="withEffect">
                                  <p:stCondLst>
                                    <p:cond delay="7000"/>
                                  </p:stCondLst>
                                  <p:childTnLst>
                                    <p:animEffect transition="out" filter="fade">
                                      <p:cBhvr>
                                        <p:cTn id="23" dur="100"/>
                                        <p:tgtEl>
                                          <p:spTgt spid="18"/>
                                        </p:tgtEl>
                                      </p:cBhvr>
                                    </p:animEffect>
                                    <p:set>
                                      <p:cBhvr>
                                        <p:cTn id="24" dur="1" fill="hold">
                                          <p:stCondLst>
                                            <p:cond delay="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8" grpId="0" animBg="1"/>
      <p:bldP spid="18" grpId="1" animBg="1"/>
      <p:bldP spid="18" grpId="2" animBg="1"/>
      <p:bldP spid="18" grpId="3"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5894" y="1214422"/>
            <a:ext cx="6829444" cy="4572000"/>
          </a:xfrm>
        </p:spPr>
        <p:txBody>
          <a:bodyPr>
            <a:normAutofit/>
          </a:bodyPr>
          <a:lstStyle/>
          <a:p>
            <a:r>
              <a:rPr lang="en-US" dirty="0" smtClean="0"/>
              <a:t>Holmes (1988:446) states that ‘‘a compliment is a speech act which explicitly or implicitly attributes credit to someone other than the speaker, usually the person addressed, for some ‘good’ (possession, characteristic, skill, etc.) which is positively valued by the speaker and the hearer’’.</a:t>
            </a:r>
          </a:p>
        </p:txBody>
      </p:sp>
      <p:sp>
        <p:nvSpPr>
          <p:cNvPr id="5" name="Rectangle 4"/>
          <p:cNvSpPr/>
          <p:nvPr/>
        </p:nvSpPr>
        <p:spPr>
          <a:xfrm>
            <a:off x="1428728" y="214290"/>
            <a:ext cx="5857916" cy="584775"/>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Compliments Responses</a:t>
            </a:r>
            <a:endParaRPr lang="en-MY"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7" name="Picture 6"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6015054" cy="725470"/>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Native Speakers of Arabic</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1214414" y="1600200"/>
            <a:ext cx="7472386" cy="4525963"/>
          </a:xfrm>
        </p:spPr>
        <p:txBody>
          <a:bodyPr>
            <a:normAutofit fontScale="62500" lnSpcReduction="20000"/>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a:t>
            </a:r>
            <a:r>
              <a:rPr lang="en-GB"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number of studies on native speakers of Arabic have indicated that they face difficulties when speaking in English.</a:t>
            </a:r>
          </a:p>
          <a:p>
            <a:pPr>
              <a:buNone/>
            </a:pPr>
            <a:endParaRPr lang="en-GB"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en-GB"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They find it extremely difficult to produce or sometimes understand a speech act. </a:t>
            </a:r>
          </a:p>
          <a:p>
            <a:pPr>
              <a:buNone/>
            </a:pPr>
            <a:endParaRPr lang="en-GB"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en-GB"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This is because of their inability to use English language effectively in order to achieve a specific purpose and to understand it in context which in turn may lead to pragmatic failure (Thomas, 1983).</a:t>
            </a:r>
          </a:p>
          <a:p>
            <a:pPr>
              <a:buNone/>
            </a:pPr>
            <a:endParaRPr lang="en-GB"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en-GB" dirty="0" smtClean="0">
                <a:solidFill>
                  <a:srgbClr val="FFC000"/>
                </a:solidFill>
              </a:rPr>
              <a:t>In the field of c</a:t>
            </a:r>
            <a:r>
              <a:rPr lang="en-US" dirty="0" smtClean="0">
                <a:solidFill>
                  <a:srgbClr val="FFC000"/>
                </a:solidFill>
              </a:rPr>
              <a:t>compliment responses, “Native speakers of English might consider the way Arabic speakers respond to compliments offending or bizarre, because they understood only the words without the cultural rules that govern them and vice versa”. </a:t>
            </a:r>
            <a:r>
              <a:rPr lang="en-US" dirty="0" smtClean="0">
                <a:solidFill>
                  <a:srgbClr val="FFC000"/>
                </a:solidFill>
              </a:rPr>
              <a:t>(</a:t>
            </a:r>
            <a:r>
              <a:rPr lang="en-US" dirty="0" smtClean="0"/>
              <a:t>Al </a:t>
            </a:r>
            <a:r>
              <a:rPr lang="en-US" dirty="0" err="1" smtClean="0"/>
              <a:t>Falasi</a:t>
            </a:r>
            <a:r>
              <a:rPr lang="en-US" dirty="0" smtClean="0"/>
              <a:t>, </a:t>
            </a:r>
            <a:r>
              <a:rPr lang="en-US" dirty="0" smtClean="0">
                <a:solidFill>
                  <a:srgbClr val="FFC000"/>
                </a:solidFill>
              </a:rPr>
              <a:t>2007:29</a:t>
            </a:r>
            <a:r>
              <a:rPr lang="en-US" dirty="0" smtClean="0">
                <a:solidFill>
                  <a:srgbClr val="FFC000"/>
                </a:solidFill>
              </a:rPr>
              <a:t>)</a:t>
            </a:r>
            <a:endParaRPr lang="en-MY" dirty="0" smtClean="0">
              <a:solidFill>
                <a:srgbClr val="FFC000"/>
              </a:solidFill>
            </a:endParaRPr>
          </a:p>
          <a:p>
            <a:endParaRPr lang="en-GB"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274638"/>
            <a:ext cx="7686700" cy="1143000"/>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Studies on Compliment Responses</a:t>
            </a:r>
            <a:endParaRPr lang="en-MY"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1428728" y="1600200"/>
            <a:ext cx="7258072" cy="4525963"/>
          </a:xfrm>
        </p:spPr>
        <p:txBody>
          <a:bodyPr>
            <a:normAutofit fontScale="62500" lnSpcReduction="20000"/>
          </a:bodyPr>
          <a:lstStyle/>
          <a:p>
            <a:r>
              <a:rPr lang="en-GB" dirty="0" smtClean="0"/>
              <a:t>Nelson (1993) investigated Egyptian and American compliments using both qualitative and quantitative methodology.</a:t>
            </a:r>
          </a:p>
          <a:p>
            <a:pPr>
              <a:buNone/>
            </a:pPr>
            <a:endParaRPr lang="en-GB" dirty="0" smtClean="0"/>
          </a:p>
          <a:p>
            <a:r>
              <a:rPr lang="en-US" dirty="0" err="1" smtClean="0"/>
              <a:t>Farghal</a:t>
            </a:r>
            <a:r>
              <a:rPr lang="en-US" dirty="0" smtClean="0"/>
              <a:t> and Al-</a:t>
            </a:r>
            <a:r>
              <a:rPr lang="en-US" dirty="0" err="1" smtClean="0"/>
              <a:t>Khatibb</a:t>
            </a:r>
            <a:r>
              <a:rPr lang="en-US" dirty="0" smtClean="0"/>
              <a:t> (2001) provides a preliminary analysis from a pragmatic and sociolinguistic point of view, of compliment responses in Jordanian Arabic as they are used by Jordanian college students. It focuses upon the relation of the individual’s sexual identity to her/his compliment behavior and the attitudes and values attached to it.</a:t>
            </a:r>
            <a:endParaRPr lang="en-GB" dirty="0" smtClean="0"/>
          </a:p>
          <a:p>
            <a:pPr>
              <a:buNone/>
            </a:pPr>
            <a:endParaRPr lang="en-US" dirty="0" smtClean="0"/>
          </a:p>
          <a:p>
            <a:r>
              <a:rPr lang="en-US" dirty="0" smtClean="0"/>
              <a:t>Al </a:t>
            </a:r>
            <a:r>
              <a:rPr lang="en-US" dirty="0" err="1" smtClean="0"/>
              <a:t>Falasi</a:t>
            </a:r>
            <a:r>
              <a:rPr lang="en-US" dirty="0" smtClean="0"/>
              <a:t> (2007) conducted a study which aims at finding out whether Arabic learners of English (</a:t>
            </a:r>
            <a:r>
              <a:rPr lang="en-US" dirty="0" err="1" smtClean="0"/>
              <a:t>Emarati</a:t>
            </a:r>
            <a:r>
              <a:rPr lang="en-US" dirty="0" smtClean="0"/>
              <a:t> Females in particular) produce target like compliment responses in English and whether pragmatic transfer can occur.</a:t>
            </a:r>
            <a:endParaRPr lang="en-MY"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4678" y="0"/>
            <a:ext cx="3286148" cy="1143000"/>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 study </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1000100" y="1428736"/>
            <a:ext cx="8001024" cy="4525963"/>
          </a:xfrm>
        </p:spPr>
        <p:txBody>
          <a:bodyPr>
            <a:normAutofit fontScale="77500" lnSpcReduction="20000"/>
          </a:bodyPr>
          <a:lstStyle/>
          <a:p>
            <a:r>
              <a:rPr lang="en-GB" dirty="0" smtClean="0"/>
              <a:t>The present study is a continuation of this line of research.</a:t>
            </a:r>
          </a:p>
          <a:p>
            <a:pPr>
              <a:buNone/>
            </a:pPr>
            <a:endParaRPr lang="en-GB" dirty="0" smtClean="0"/>
          </a:p>
          <a:p>
            <a:r>
              <a:rPr lang="en-GB" dirty="0" smtClean="0"/>
              <a:t>It is an investigation of the way native speakers of Arabic, in this case “Iraqi postgraduates” at </a:t>
            </a:r>
            <a:r>
              <a:rPr lang="en-GB" dirty="0" err="1" smtClean="0"/>
              <a:t>Universiti</a:t>
            </a:r>
            <a:r>
              <a:rPr lang="en-GB" dirty="0" smtClean="0"/>
              <a:t> </a:t>
            </a:r>
            <a:r>
              <a:rPr lang="en-GB" dirty="0" err="1" smtClean="0"/>
              <a:t>Sains</a:t>
            </a:r>
            <a:r>
              <a:rPr lang="en-GB" dirty="0" smtClean="0"/>
              <a:t> Malaysia (USM), respond to compliments, </a:t>
            </a:r>
            <a:r>
              <a:rPr lang="en-US" dirty="0" smtClean="0"/>
              <a:t>whether they can produce target like compliment responses and is there an evidence of pragmatic transfer</a:t>
            </a:r>
            <a:r>
              <a:rPr lang="en-GB" dirty="0" smtClean="0"/>
              <a:t>. </a:t>
            </a:r>
          </a:p>
          <a:p>
            <a:endParaRPr lang="en-US" dirty="0" smtClean="0"/>
          </a:p>
          <a:p>
            <a:r>
              <a:rPr lang="en-US" b="1" dirty="0" smtClean="0">
                <a:solidFill>
                  <a:srgbClr val="FFFF00"/>
                </a:solidFill>
              </a:rPr>
              <a:t>When speaking in English, will Iraqi postgraduates’ compliment responses be closer to Arabic or English?</a:t>
            </a:r>
            <a:endParaRPr lang="en-MY" b="1" dirty="0" smtClean="0">
              <a:solidFill>
                <a:srgbClr val="FFFF00"/>
              </a:solidFill>
            </a:endParaRPr>
          </a:p>
          <a:p>
            <a:endParaRPr lang="en-MY"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4414" y="1285860"/>
            <a:ext cx="7472386" cy="4525963"/>
          </a:xfrm>
        </p:spPr>
        <p:txBody>
          <a:bodyPr>
            <a:normAutofit fontScale="92500" lnSpcReduction="20000"/>
          </a:bodyPr>
          <a:lstStyle/>
          <a:p>
            <a:r>
              <a:rPr lang="en-GB" dirty="0" smtClean="0"/>
              <a:t>As they come to study at a university abroad to obtain a degree in a specific field, and to work in that field, they do not focus on the pragmatic function of English language but on the use of that language to access knowledge in their respective academic fields.</a:t>
            </a:r>
          </a:p>
          <a:p>
            <a:pPr>
              <a:buNone/>
            </a:pPr>
            <a:endParaRPr lang="en-GB" dirty="0" smtClean="0"/>
          </a:p>
          <a:p>
            <a:r>
              <a:rPr lang="en-GB" dirty="0" smtClean="0"/>
              <a:t> Yet, these students encounter situations in real life in which pragmatic competence comes into play. Responding to compliments is one of these situations. </a:t>
            </a:r>
            <a:endParaRPr lang="en-MY" dirty="0" smtClean="0"/>
          </a:p>
          <a:p>
            <a:endParaRPr lang="en-MY" dirty="0"/>
          </a:p>
        </p:txBody>
      </p:sp>
      <p:pic>
        <p:nvPicPr>
          <p:cNvPr id="4" name="Picture 3" descr="img05.jpg"/>
          <p:cNvPicPr>
            <a:picLocks noChangeAspect="1"/>
          </p:cNvPicPr>
          <p:nvPr/>
        </p:nvPicPr>
        <p:blipFill>
          <a:blip r:embed="rId2"/>
          <a:stretch>
            <a:fillRect/>
          </a:stretch>
        </p:blipFill>
        <p:spPr>
          <a:xfrm rot="5400000">
            <a:off x="-2750371" y="2821753"/>
            <a:ext cx="6500810" cy="857256"/>
          </a:xfrm>
          <a:prstGeom prst="rect">
            <a:avLst/>
          </a:prstGeom>
          <a:ln>
            <a:noFill/>
          </a:ln>
          <a:effectLst>
            <a:softEdge rad="112500"/>
          </a:effectLst>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562</TotalTime>
  <Words>1912</Words>
  <Application>Microsoft Office PowerPoint</Application>
  <PresentationFormat>On-screen Show (4:3)</PresentationFormat>
  <Paragraphs>274</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Technic</vt:lpstr>
      <vt:lpstr>One thing you can do… compliment someone. </vt:lpstr>
      <vt:lpstr>Slide 2</vt:lpstr>
      <vt:lpstr>Slide 3</vt:lpstr>
      <vt:lpstr>A Study of Compliment Responses in English among Iraqi Postgraduates at USM</vt:lpstr>
      <vt:lpstr>Slide 5</vt:lpstr>
      <vt:lpstr>Native Speakers of Arabic</vt:lpstr>
      <vt:lpstr>Studies on Compliment Responses</vt:lpstr>
      <vt:lpstr>The study </vt:lpstr>
      <vt:lpstr>Slide 9</vt:lpstr>
      <vt:lpstr>Subjects  (Iraqis)</vt:lpstr>
      <vt:lpstr>Slide 11</vt:lpstr>
      <vt:lpstr>Instrument </vt:lpstr>
      <vt:lpstr>Discourse Completion Test (DCT)</vt:lpstr>
      <vt:lpstr>Coding scheme </vt:lpstr>
      <vt:lpstr>Results : Compliment responses in four situations</vt:lpstr>
      <vt:lpstr>Compliment responses in four situations</vt:lpstr>
      <vt:lpstr>Some examples of Compliment responses used by respondents: </vt:lpstr>
      <vt:lpstr>Slide 18</vt:lpstr>
      <vt:lpstr>Evidence of transfer </vt:lpstr>
      <vt:lpstr>Examples:</vt:lpstr>
      <vt:lpstr>Conclusions </vt:lpstr>
      <vt:lpstr>Implication</vt:lpstr>
      <vt:lpstr>How to Accept a Compliment With Tact  How to Give a Compliment   How to Pay a Compliment   How to Give and Receive a Compliment</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Compliment Responses in English among Iraqi Postgraduates at USM</dc:title>
  <dc:creator>HIBA</dc:creator>
  <cp:lastModifiedBy>HIBA</cp:lastModifiedBy>
  <cp:revision>156</cp:revision>
  <dcterms:created xsi:type="dcterms:W3CDTF">2009-04-26T11:48:14Z</dcterms:created>
  <dcterms:modified xsi:type="dcterms:W3CDTF">2009-05-04T10:56:44Z</dcterms:modified>
</cp:coreProperties>
</file>